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IBM Plex Mono SemiBold"/>
      <p:regular r:id="rId57"/>
      <p:bold r:id="rId58"/>
      <p:italic r:id="rId59"/>
      <p:boldItalic r:id="rId60"/>
    </p:embeddedFont>
    <p:embeddedFont>
      <p:font typeface="Merriweather"/>
      <p:regular r:id="rId61"/>
      <p:bold r:id="rId62"/>
      <p:italic r:id="rId63"/>
      <p:boldItalic r:id="rId64"/>
    </p:embeddedFont>
    <p:embeddedFont>
      <p:font typeface="Gill Sans"/>
      <p:regular r:id="rId65"/>
      <p:bold r:id="rId66"/>
    </p:embeddedFont>
    <p:embeddedFont>
      <p:font typeface="IBM Plex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C5E710-6359-46C8-A5A7-17D2B0C760AF}">
  <a:tblStyle styleId="{EEC5E710-6359-46C8-A5A7-17D2B0C760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IBMPlexMon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bold.fntdata"/><Relationship Id="rId61" Type="http://schemas.openxmlformats.org/officeDocument/2006/relationships/font" Target="fonts/Merriweather-regular.fntdata"/><Relationship Id="rId20" Type="http://schemas.openxmlformats.org/officeDocument/2006/relationships/slide" Target="slides/slide15.xml"/><Relationship Id="rId64" Type="http://schemas.openxmlformats.org/officeDocument/2006/relationships/font" Target="fonts/Merriweather-boldItalic.fntdata"/><Relationship Id="rId63" Type="http://schemas.openxmlformats.org/officeDocument/2006/relationships/font" Target="fonts/Merriweather-italic.fntdata"/><Relationship Id="rId22" Type="http://schemas.openxmlformats.org/officeDocument/2006/relationships/slide" Target="slides/slide17.xml"/><Relationship Id="rId66" Type="http://schemas.openxmlformats.org/officeDocument/2006/relationships/font" Target="fonts/GillSans-bold.fntdata"/><Relationship Id="rId21" Type="http://schemas.openxmlformats.org/officeDocument/2006/relationships/slide" Target="slides/slide16.xml"/><Relationship Id="rId65" Type="http://schemas.openxmlformats.org/officeDocument/2006/relationships/font" Target="fonts/GillSans-regular.fntdata"/><Relationship Id="rId24" Type="http://schemas.openxmlformats.org/officeDocument/2006/relationships/slide" Target="slides/slide19.xml"/><Relationship Id="rId68" Type="http://schemas.openxmlformats.org/officeDocument/2006/relationships/font" Target="fonts/IBMPlexMono-bold.fntdata"/><Relationship Id="rId23" Type="http://schemas.openxmlformats.org/officeDocument/2006/relationships/slide" Target="slides/slide18.xml"/><Relationship Id="rId67" Type="http://schemas.openxmlformats.org/officeDocument/2006/relationships/font" Target="fonts/IBMPlexMono-regular.fntdata"/><Relationship Id="rId60" Type="http://schemas.openxmlformats.org/officeDocument/2006/relationships/font" Target="fonts/IBMPlexMonoSemiBold-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BMPlexMon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IBMPlexMonoSemiBold-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IBMPlexMonoSemiBold-italic.fntdata"/><Relationship Id="rId14" Type="http://schemas.openxmlformats.org/officeDocument/2006/relationships/slide" Target="slides/slide9.xml"/><Relationship Id="rId58" Type="http://schemas.openxmlformats.org/officeDocument/2006/relationships/font" Target="fonts/IBMPlexMono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4469449c3e_0_2448: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4469449c3e_0_2448: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4469449c3e_0_803:notes"/>
          <p:cNvSpPr/>
          <p:nvPr>
            <p:ph idx="2" type="sldImg"/>
          </p:nvPr>
        </p:nvSpPr>
        <p:spPr>
          <a:xfrm>
            <a:off x="195861" y="695135"/>
            <a:ext cx="64665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2" name="Google Shape;202;g14469449c3e_0_803: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4469449c3e_0_1119: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14469449c3e_0_1119: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4469449c3e_0_1205:notes"/>
          <p:cNvSpPr/>
          <p:nvPr>
            <p:ph idx="2" type="sldImg"/>
          </p:nvPr>
        </p:nvSpPr>
        <p:spPr>
          <a:xfrm>
            <a:off x="195861" y="695135"/>
            <a:ext cx="64665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9" name="Google Shape;449;g14469449c3e_0_1205: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4469449c3e_0_1301: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4469449c3e_0_1301: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4469449c3e_0_1307: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14469449c3e_0_1307: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4469449c3e_0_1313: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14469449c3e_0_1313: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4469449c3e_0_1319: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14469449c3e_0_1319:notes"/>
          <p:cNvSpPr txBox="1"/>
          <p:nvPr>
            <p:ph idx="1" type="body"/>
          </p:nvPr>
        </p:nvSpPr>
        <p:spPr>
          <a:xfrm>
            <a:off x="685800" y="21664246"/>
            <a:ext cx="5486400" cy="177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90" name="Google Shape;490;g14469449c3e_0_1319:notes"/>
          <p:cNvSpPr txBox="1"/>
          <p:nvPr>
            <p:ph idx="12" type="sldNum"/>
          </p:nvPr>
        </p:nvSpPr>
        <p:spPr>
          <a:xfrm>
            <a:off x="3884613" y="42757972"/>
            <a:ext cx="2971800" cy="2258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4469449c3e_0_1405: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4469449c3e_0_1405: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4469449c3e_0_1733: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14469449c3e_0_1733: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4469449c3e_0_1814: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14469449c3e_0_1814: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4469449c3e_0_149: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14469449c3e_0_149:notes"/>
          <p:cNvSpPr txBox="1"/>
          <p:nvPr>
            <p:ph idx="1" type="body"/>
          </p:nvPr>
        </p:nvSpPr>
        <p:spPr>
          <a:xfrm>
            <a:off x="685800" y="21664246"/>
            <a:ext cx="5486400" cy="177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14469449c3e_0_149:notes"/>
          <p:cNvSpPr txBox="1"/>
          <p:nvPr>
            <p:ph idx="12" type="sldNum"/>
          </p:nvPr>
        </p:nvSpPr>
        <p:spPr>
          <a:xfrm>
            <a:off x="3884613" y="42757972"/>
            <a:ext cx="2971800" cy="2258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4469449c3e_0_1823: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14469449c3e_0_1823: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4469449c3e_0_1832: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14469449c3e_0_1832: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4469449c3e_0_1839: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14469449c3e_0_1839: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4469449c3e_0_1936: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14469449c3e_0_1936: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4469449c3e_0_1945:notes"/>
          <p:cNvSpPr/>
          <p:nvPr>
            <p:ph idx="2" type="sldImg"/>
          </p:nvPr>
        </p:nvSpPr>
        <p:spPr>
          <a:xfrm>
            <a:off x="195861" y="695135"/>
            <a:ext cx="64665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9" name="Google Shape;549;g14469449c3e_0_1945: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4469449c3e_0_1965: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14469449c3e_0_1965: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4469449c3e_0_1978: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14469449c3e_0_1978: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4469449c3e_0_1994: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4469449c3e_0_1994: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4469449c3e_0_2008: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14469449c3e_0_2008: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4469449c3e_0_2020: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14469449c3e_0_2020: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4469449c3e_0_231: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14469449c3e_0_231: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4469449c3e_0_2032: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14469449c3e_0_2032: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4469449c3e_0_2042: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14469449c3e_0_2042: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4469449c3e_0_2052: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4469449c3e_0_2052: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4469449c3e_0_2062: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14469449c3e_0_2062: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4469449c3e_0_2083: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14469449c3e_0_2083: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4469449c3e_0_2095: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14469449c3e_0_2095: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4469449c3e_0_2171: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14469449c3e_0_2171: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4469449c3e_0_2191: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14469449c3e_0_2191: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4469449c3e_0_2198: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14469449c3e_0_2198: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4469449c3e_0_2233: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14469449c3e_0_2233: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4469449c3e_0_435: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14469449c3e_0_435: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4469449c3e_0_2309: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4469449c3e_0_2309: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4469449c3e_0_2316: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14469449c3e_0_2316: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4469449c3e_0_2323: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14469449c3e_0_2323: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4469449c3e_0_2331: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14469449c3e_0_2331: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4469449c3e_0_2407: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14469449c3e_0_2407: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4469449c3e_0_2413: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14469449c3e_0_2413: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4469449c3e_0_2419: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14469449c3e_0_2419: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4469449c3e_0_2427:notes"/>
          <p:cNvSpPr/>
          <p:nvPr>
            <p:ph idx="2" type="sldImg"/>
          </p:nvPr>
        </p:nvSpPr>
        <p:spPr>
          <a:xfrm>
            <a:off x="195861" y="695135"/>
            <a:ext cx="64665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66" name="Google Shape;766;g14469449c3e_0_2427: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4469449c3e_0_2529: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4469449c3e_0_2529: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4469449c3e_0_600: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14469449c3e_0_600:notes"/>
          <p:cNvSpPr txBox="1"/>
          <p:nvPr>
            <p:ph idx="1" type="body"/>
          </p:nvPr>
        </p:nvSpPr>
        <p:spPr>
          <a:xfrm>
            <a:off x="685800" y="21664246"/>
            <a:ext cx="5486400" cy="1772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4" name="Google Shape;114;g14469449c3e_0_600:notes"/>
          <p:cNvSpPr txBox="1"/>
          <p:nvPr>
            <p:ph idx="12" type="sldNum"/>
          </p:nvPr>
        </p:nvSpPr>
        <p:spPr>
          <a:xfrm>
            <a:off x="3884613" y="42757972"/>
            <a:ext cx="2971800" cy="2258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4469449c3e_0_607: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4469449c3e_0_607: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4469449c3e_0_613:notes"/>
          <p:cNvSpPr txBox="1"/>
          <p:nvPr>
            <p:ph idx="1" type="body"/>
          </p:nvPr>
        </p:nvSpPr>
        <p:spPr>
          <a:xfrm>
            <a:off x="685800" y="21664246"/>
            <a:ext cx="5486400" cy="177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4469449c3e_0_613:notes"/>
          <p:cNvSpPr/>
          <p:nvPr>
            <p:ph idx="2" type="sldImg"/>
          </p:nvPr>
        </p:nvSpPr>
        <p:spPr>
          <a:xfrm>
            <a:off x="685800" y="5627077"/>
            <a:ext cx="5486400" cy="1519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469449c3e_0_725:notes"/>
          <p:cNvSpPr/>
          <p:nvPr>
            <p:ph idx="2" type="sldImg"/>
          </p:nvPr>
        </p:nvSpPr>
        <p:spPr>
          <a:xfrm>
            <a:off x="195861" y="695135"/>
            <a:ext cx="64665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0" name="Google Shape;140;g14469449c3e_0_725:notes"/>
          <p:cNvSpPr txBox="1"/>
          <p:nvPr>
            <p:ph idx="1" type="body"/>
          </p:nvPr>
        </p:nvSpPr>
        <p:spPr>
          <a:xfrm>
            <a:off x="685512" y="4343235"/>
            <a:ext cx="5487000" cy="4115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0" name="Shape 60"/>
        <p:cNvGrpSpPr/>
        <p:nvPr/>
      </p:nvGrpSpPr>
      <p:grpSpPr>
        <a:xfrm>
          <a:off x="0" y="0"/>
          <a:ext cx="0" cy="0"/>
          <a:chOff x="0" y="0"/>
          <a:chExt cx="0" cy="0"/>
        </a:xfrm>
      </p:grpSpPr>
      <p:sp>
        <p:nvSpPr>
          <p:cNvPr id="61" name="Google Shape;61;p13"/>
          <p:cNvSpPr txBox="1"/>
          <p:nvPr>
            <p:ph idx="12" type="sldNum"/>
          </p:nvPr>
        </p:nvSpPr>
        <p:spPr>
          <a:xfrm>
            <a:off x="6536079" y="4519180"/>
            <a:ext cx="2057400" cy="3012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2" name="Shape 62"/>
        <p:cNvGrpSpPr/>
        <p:nvPr/>
      </p:nvGrpSpPr>
      <p:grpSpPr>
        <a:xfrm>
          <a:off x="0" y="0"/>
          <a:ext cx="0" cy="0"/>
          <a:chOff x="0" y="0"/>
          <a:chExt cx="0" cy="0"/>
        </a:xfrm>
      </p:grpSpPr>
      <p:sp>
        <p:nvSpPr>
          <p:cNvPr id="63" name="Google Shape;63;p1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64" name="Google Shape;64;p14"/>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2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2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200"/>
              </a:spcBef>
              <a:spcAft>
                <a:spcPts val="120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65" name="Google Shape;65;p14"/>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Google Shape;66;p14"/>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Google Shape;67;p14"/>
          <p:cNvSpPr txBox="1"/>
          <p:nvPr>
            <p:ph idx="12" type="sldNum"/>
          </p:nvPr>
        </p:nvSpPr>
        <p:spPr>
          <a:xfrm>
            <a:off x="6536079" y="4519180"/>
            <a:ext cx="2057400" cy="3012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68" name="Shape 68"/>
        <p:cNvGrpSpPr/>
        <p:nvPr/>
      </p:nvGrpSpPr>
      <p:grpSpPr>
        <a:xfrm>
          <a:off x="0" y="0"/>
          <a:ext cx="0" cy="0"/>
          <a:chOff x="0" y="0"/>
          <a:chExt cx="0" cy="0"/>
        </a:xfrm>
      </p:grpSpPr>
      <p:sp>
        <p:nvSpPr>
          <p:cNvPr id="69" name="Google Shape;69;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marR="0" rtl="0" algn="ctr">
              <a:lnSpc>
                <a:spcPct val="90000"/>
              </a:lnSpc>
              <a:spcBef>
                <a:spcPts val="0"/>
              </a:spcBef>
              <a:spcAft>
                <a:spcPts val="0"/>
              </a:spcAft>
              <a:buClr>
                <a:srgbClr val="005493"/>
              </a:buClr>
              <a:buSzPts val="3600"/>
              <a:buFont typeface="IBM Plex Mono SemiBold"/>
              <a:buNone/>
              <a:defRPr b="0" i="0" sz="3600" u="none" cap="none" strike="noStrike">
                <a:solidFill>
                  <a:srgbClr val="005493"/>
                </a:solidFill>
                <a:latin typeface="IBM Plex Mono SemiBold"/>
                <a:ea typeface="IBM Plex Mono SemiBold"/>
                <a:cs typeface="IBM Plex Mono SemiBold"/>
                <a:sym typeface="IBM Plex Mono SemiBold"/>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70" name="Google Shape;70;p15"/>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71" name="Shape 71"/>
        <p:cNvGrpSpPr/>
        <p:nvPr/>
      </p:nvGrpSpPr>
      <p:grpSpPr>
        <a:xfrm>
          <a:off x="0" y="0"/>
          <a:ext cx="0" cy="0"/>
          <a:chOff x="0" y="0"/>
          <a:chExt cx="0" cy="0"/>
        </a:xfrm>
      </p:grpSpPr>
      <p:sp>
        <p:nvSpPr>
          <p:cNvPr id="72" name="Google Shape;72;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73" name="Google Shape;73;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2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2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200"/>
              </a:spcBef>
              <a:spcAft>
                <a:spcPts val="120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74" name="Google Shape;74;p16"/>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5" name="Google Shape;75;p16"/>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6" name="Google Shape;76;p16"/>
          <p:cNvSpPr txBox="1"/>
          <p:nvPr>
            <p:ph idx="12" type="sldNum"/>
          </p:nvPr>
        </p:nvSpPr>
        <p:spPr>
          <a:xfrm>
            <a:off x="6536079" y="4519180"/>
            <a:ext cx="2057400" cy="3012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github.com/darshanbennur9/SpaceX_Capstone_Project/blob/e249f78c50933a3118a77e42d3a345b6617fb1e3/labs-jupyter-spacex-Data%20wrangling_DB.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github.com/darshanbennur9/SpaceX_Capstone_Project/blob/e249f78c50933a3118a77e42d3a345b6617fb1e3/jupyter-labs-eda-dataviz_DB.ipynb" TargetMode="External"/><Relationship Id="rId5" Type="http://schemas.openxmlformats.org/officeDocument/2006/relationships/image" Target="../media/image6.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github.com/darshanbennur9/SpaceX_Capstone_Project/blob/e249f78c50933a3118a77e42d3a345b6617fb1e3/jupyter-labs-eda-sql-coursera_sqllite_DB.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github.com/darshanbennur9/SpaceX_Capstone_Project/blob/e249f78c50933a3118a77e42d3a345b6617fb1e3/lab_jupyter_launch_site_location_DB.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s://github.com/darshanbennur9/SpaceX_Capstone_Project/blob/41e7b34bdfe3985bd91f64551daa9dcf4f6ae62a/lab_jupyter_launch_site_location_DB.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s://github.com/darshanbennur9/SpaceX_Capstone_Project/blob/e249f78c50933a3118a77e42d3a345b6617fb1e3/SpaceX_Machine%20Learning%20Prediction_Part_5_DB.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43.png"/><Relationship Id="rId5"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github.com/darshanbennur9/SpaceX_Capstone_Project/blob/e249f78c50933a3118a77e42d3a345b6617fb1e3/jupyter-labs-spacex-data-collection-api_DB.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github.com/darshanbennur9/SpaceX_Capstone_Project/blob/e249f78c50933a3118a77e42d3a345b6617fb1e3/jupyter-labs-webscraping_DB.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nvSpPr>
        <p:spPr>
          <a:xfrm>
            <a:off x="666410" y="3426550"/>
            <a:ext cx="1885800" cy="500100"/>
          </a:xfrm>
          <a:prstGeom prst="rect">
            <a:avLst/>
          </a:prstGeom>
          <a:noFill/>
          <a:ln cap="flat" cmpd="sng" w="9525">
            <a:solidFill>
              <a:srgbClr val="121619"/>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lt2"/>
                </a:solidFill>
                <a:highlight>
                  <a:srgbClr val="FF9900"/>
                </a:highlight>
              </a:rPr>
              <a:t>DARSHAN BENNUR</a:t>
            </a:r>
            <a:endParaRPr b="1" sz="1100">
              <a:highlight>
                <a:srgbClr val="FF9900"/>
              </a:highlight>
            </a:endParaRPr>
          </a:p>
          <a:p>
            <a:pPr indent="0" lvl="0" marL="0" marR="0" rtl="0" algn="l">
              <a:spcBef>
                <a:spcPts val="0"/>
              </a:spcBef>
              <a:spcAft>
                <a:spcPts val="0"/>
              </a:spcAft>
              <a:buNone/>
            </a:pPr>
            <a:r>
              <a:rPr b="1" lang="en" sz="1400">
                <a:solidFill>
                  <a:schemeClr val="lt2"/>
                </a:solidFill>
                <a:highlight>
                  <a:srgbClr val="FF9900"/>
                </a:highlight>
              </a:rPr>
              <a:t>August 16,2022</a:t>
            </a:r>
            <a:endParaRPr b="1" sz="1100">
              <a:highlight>
                <a:srgbClr val="FF9900"/>
              </a:highlight>
            </a:endParaRPr>
          </a:p>
        </p:txBody>
      </p:sp>
      <p:pic>
        <p:nvPicPr>
          <p:cNvPr descr="IBM Skills Network Logo - Horizontal-noai copy.png" id="82" name="Google Shape;82;p17"/>
          <p:cNvPicPr preferRelativeResize="0"/>
          <p:nvPr/>
        </p:nvPicPr>
        <p:blipFill rotWithShape="1">
          <a:blip r:embed="rId4">
            <a:alphaModFix/>
          </a:blip>
          <a:srcRect b="0" l="0" r="0" t="0"/>
          <a:stretch/>
        </p:blipFill>
        <p:spPr>
          <a:xfrm>
            <a:off x="667365" y="507621"/>
            <a:ext cx="1578078" cy="471887"/>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 name="Shape 203"/>
        <p:cNvGrpSpPr/>
        <p:nvPr/>
      </p:nvGrpSpPr>
      <p:grpSpPr>
        <a:xfrm>
          <a:off x="0" y="0"/>
          <a:ext cx="0" cy="0"/>
          <a:chOff x="0" y="0"/>
          <a:chExt cx="0" cy="0"/>
        </a:xfrm>
      </p:grpSpPr>
      <p:sp>
        <p:nvSpPr>
          <p:cNvPr id="204" name="Google Shape;204;p26"/>
          <p:cNvSpPr/>
          <p:nvPr/>
        </p:nvSpPr>
        <p:spPr>
          <a:xfrm>
            <a:off x="0" y="0"/>
            <a:ext cx="9144021" cy="5143516"/>
          </a:xfrm>
          <a:custGeom>
            <a:rect b="b" l="l" r="r" t="t"/>
            <a:pathLst>
              <a:path extrusionOk="0" h="19052" w="33868">
                <a:moveTo>
                  <a:pt x="0" y="19051"/>
                </a:moveTo>
                <a:lnTo>
                  <a:pt x="33867" y="19051"/>
                </a:lnTo>
                <a:lnTo>
                  <a:pt x="33867" y="0"/>
                </a:lnTo>
                <a:lnTo>
                  <a:pt x="0" y="0"/>
                </a:lnTo>
                <a:lnTo>
                  <a:pt x="0" y="19051"/>
                </a:lnTo>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05" name="Google Shape;205;p26"/>
          <p:cNvSpPr/>
          <p:nvPr/>
        </p:nvSpPr>
        <p:spPr>
          <a:xfrm>
            <a:off x="0" y="0"/>
            <a:ext cx="9144021" cy="5143516"/>
          </a:xfrm>
          <a:custGeom>
            <a:rect b="b" l="l" r="r" t="t"/>
            <a:pathLst>
              <a:path extrusionOk="0" h="19052" w="33868">
                <a:moveTo>
                  <a:pt x="0" y="19051"/>
                </a:moveTo>
                <a:lnTo>
                  <a:pt x="33867" y="19051"/>
                </a:lnTo>
                <a:lnTo>
                  <a:pt x="33867" y="0"/>
                </a:lnTo>
                <a:lnTo>
                  <a:pt x="0" y="0"/>
                </a:lnTo>
                <a:lnTo>
                  <a:pt x="0" y="19051"/>
                </a:lnTo>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06" name="Google Shape;206;p26"/>
          <p:cNvSpPr/>
          <p:nvPr/>
        </p:nvSpPr>
        <p:spPr>
          <a:xfrm>
            <a:off x="0" y="0"/>
            <a:ext cx="9144021" cy="5143516"/>
          </a:xfrm>
          <a:custGeom>
            <a:rect b="b" l="l" r="r" t="t"/>
            <a:pathLst>
              <a:path extrusionOk="0" h="19052" w="33868">
                <a:moveTo>
                  <a:pt x="0" y="19051"/>
                </a:moveTo>
                <a:lnTo>
                  <a:pt x="33867" y="19051"/>
                </a:lnTo>
                <a:lnTo>
                  <a:pt x="33867" y="0"/>
                </a:lnTo>
                <a:lnTo>
                  <a:pt x="0" y="0"/>
                </a:lnTo>
                <a:lnTo>
                  <a:pt x="0" y="19051"/>
                </a:lnTo>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07" name="Google Shape;207;p26"/>
          <p:cNvSpPr/>
          <p:nvPr/>
        </p:nvSpPr>
        <p:spPr>
          <a:xfrm>
            <a:off x="0" y="0"/>
            <a:ext cx="3493282" cy="5143516"/>
          </a:xfrm>
          <a:custGeom>
            <a:rect b="b" l="l" r="r" t="t"/>
            <a:pathLst>
              <a:path extrusionOk="0" h="19052" w="12940">
                <a:moveTo>
                  <a:pt x="0" y="19051"/>
                </a:moveTo>
                <a:lnTo>
                  <a:pt x="12939" y="19051"/>
                </a:lnTo>
                <a:lnTo>
                  <a:pt x="12939" y="0"/>
                </a:lnTo>
                <a:lnTo>
                  <a:pt x="0" y="0"/>
                </a:lnTo>
                <a:lnTo>
                  <a:pt x="0" y="19051"/>
                </a:lnTo>
              </a:path>
            </a:pathLst>
          </a:custGeom>
          <a:solidFill>
            <a:srgbClr val="4A535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08" name="Google Shape;208;p26"/>
          <p:cNvSpPr/>
          <p:nvPr/>
        </p:nvSpPr>
        <p:spPr>
          <a:xfrm>
            <a:off x="489347" y="2010965"/>
            <a:ext cx="2522947" cy="1128711"/>
          </a:xfrm>
          <a:custGeom>
            <a:rect b="b" l="l" r="r" t="t"/>
            <a:pathLst>
              <a:path extrusionOk="0" h="4182" w="9342">
                <a:moveTo>
                  <a:pt x="0" y="4181"/>
                </a:moveTo>
                <a:lnTo>
                  <a:pt x="9341" y="4181"/>
                </a:lnTo>
                <a:lnTo>
                  <a:pt x="9341" y="0"/>
                </a:lnTo>
                <a:lnTo>
                  <a:pt x="0" y="0"/>
                </a:lnTo>
                <a:lnTo>
                  <a:pt x="0" y="4181"/>
                </a:lnTo>
              </a:path>
            </a:pathLst>
          </a:custGeom>
          <a:noFill/>
          <a:ln cap="flat" cmpd="sng" w="9525">
            <a:solidFill>
              <a:srgbClr val="FFFFFF"/>
            </a:solidFill>
            <a:prstDash val="solid"/>
            <a:round/>
            <a:headEnd len="med" w="med" type="none"/>
            <a:tailEnd len="med" w="med"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09" name="Google Shape;209;p26"/>
          <p:cNvSpPr txBox="1"/>
          <p:nvPr/>
        </p:nvSpPr>
        <p:spPr>
          <a:xfrm>
            <a:off x="1378744" y="2263378"/>
            <a:ext cx="815700" cy="308400"/>
          </a:xfrm>
          <a:prstGeom prst="rect">
            <a:avLst/>
          </a:prstGeom>
          <a:noFill/>
          <a:ln>
            <a:noFill/>
          </a:ln>
        </p:spPr>
        <p:txBody>
          <a:bodyPr anchorCtr="0" anchor="t" bIns="0" lIns="0" spcFirstLastPara="1" rIns="0" wrap="square" tIns="5325">
            <a:noAutofit/>
          </a:bodyPr>
          <a:lstStyle/>
          <a:p>
            <a:pPr indent="0" lvl="0" marL="0" marR="0" rtl="0" algn="l">
              <a:lnSpc>
                <a:spcPct val="98000"/>
              </a:lnSpc>
              <a:spcBef>
                <a:spcPts val="0"/>
              </a:spcBef>
              <a:spcAft>
                <a:spcPts val="0"/>
              </a:spcAft>
              <a:buClr>
                <a:srgbClr val="FFFFFF"/>
              </a:buClr>
              <a:buSzPts val="2100"/>
              <a:buFont typeface="Gill Sans"/>
              <a:buNone/>
            </a:pPr>
            <a:r>
              <a:rPr b="0" i="0" lang="en" sz="2100" u="none">
                <a:solidFill>
                  <a:srgbClr val="FFFFFF"/>
                </a:solidFill>
                <a:latin typeface="Gill Sans"/>
                <a:ea typeface="Gill Sans"/>
                <a:cs typeface="Gill Sans"/>
                <a:sym typeface="Gill Sans"/>
              </a:rPr>
              <a:t>DATA </a:t>
            </a:r>
            <a:endParaRPr sz="1100"/>
          </a:p>
        </p:txBody>
      </p:sp>
      <p:sp>
        <p:nvSpPr>
          <p:cNvPr id="210" name="Google Shape;210;p26"/>
          <p:cNvSpPr txBox="1"/>
          <p:nvPr/>
        </p:nvSpPr>
        <p:spPr>
          <a:xfrm>
            <a:off x="841772" y="2556272"/>
            <a:ext cx="1656300" cy="307200"/>
          </a:xfrm>
          <a:prstGeom prst="rect">
            <a:avLst/>
          </a:prstGeom>
          <a:noFill/>
          <a:ln>
            <a:noFill/>
          </a:ln>
        </p:spPr>
        <p:txBody>
          <a:bodyPr anchorCtr="0" anchor="t" bIns="0" lIns="0" spcFirstLastPara="1" rIns="0" wrap="square" tIns="5325">
            <a:noAutofit/>
          </a:bodyPr>
          <a:lstStyle/>
          <a:p>
            <a:pPr indent="0" lvl="0" marL="0" marR="0" rtl="0" algn="l">
              <a:lnSpc>
                <a:spcPct val="98000"/>
              </a:lnSpc>
              <a:spcBef>
                <a:spcPts val="0"/>
              </a:spcBef>
              <a:spcAft>
                <a:spcPts val="0"/>
              </a:spcAft>
              <a:buClr>
                <a:srgbClr val="FFFFFF"/>
              </a:buClr>
              <a:buSzPts val="2100"/>
              <a:buFont typeface="Gill Sans"/>
              <a:buNone/>
            </a:pPr>
            <a:r>
              <a:rPr b="0" i="0" lang="en" sz="2100" u="none">
                <a:solidFill>
                  <a:srgbClr val="FFFFFF"/>
                </a:solidFill>
                <a:latin typeface="Gill Sans"/>
                <a:ea typeface="Gill Sans"/>
                <a:cs typeface="Gill Sans"/>
                <a:sym typeface="Gill Sans"/>
              </a:rPr>
              <a:t>WRANGLING</a:t>
            </a:r>
            <a:endParaRPr sz="1100"/>
          </a:p>
        </p:txBody>
      </p:sp>
      <p:sp>
        <p:nvSpPr>
          <p:cNvPr id="211" name="Google Shape;211;p26"/>
          <p:cNvSpPr/>
          <p:nvPr/>
        </p:nvSpPr>
        <p:spPr>
          <a:xfrm>
            <a:off x="5432822" y="1529953"/>
            <a:ext cx="257174" cy="72628"/>
          </a:xfrm>
          <a:custGeom>
            <a:rect b="b" l="l" r="r" t="t"/>
            <a:pathLst>
              <a:path extrusionOk="0" h="269" w="951">
                <a:moveTo>
                  <a:pt x="0" y="126"/>
                </a:moveTo>
                <a:lnTo>
                  <a:pt x="932" y="126"/>
                </a:lnTo>
                <a:lnTo>
                  <a:pt x="932" y="143"/>
                </a:lnTo>
                <a:lnTo>
                  <a:pt x="0" y="143"/>
                </a:lnTo>
                <a:lnTo>
                  <a:pt x="0" y="126"/>
                </a:lnTo>
                <a:close/>
                <a:moveTo>
                  <a:pt x="725" y="3"/>
                </a:moveTo>
                <a:lnTo>
                  <a:pt x="950" y="135"/>
                </a:lnTo>
                <a:lnTo>
                  <a:pt x="725" y="266"/>
                </a:lnTo>
                <a:cubicBezTo>
                  <a:pt x="721" y="268"/>
                  <a:pt x="716" y="267"/>
                  <a:pt x="713" y="263"/>
                </a:cubicBezTo>
                <a:cubicBezTo>
                  <a:pt x="711" y="258"/>
                  <a:pt x="712" y="253"/>
                  <a:pt x="716" y="251"/>
                </a:cubicBezTo>
                <a:lnTo>
                  <a:pt x="928" y="127"/>
                </a:lnTo>
                <a:lnTo>
                  <a:pt x="928" y="142"/>
                </a:lnTo>
                <a:lnTo>
                  <a:pt x="716" y="19"/>
                </a:lnTo>
                <a:cubicBezTo>
                  <a:pt x="712" y="16"/>
                  <a:pt x="711" y="11"/>
                  <a:pt x="713" y="6"/>
                </a:cubicBezTo>
                <a:cubicBezTo>
                  <a:pt x="716" y="2"/>
                  <a:pt x="721" y="0"/>
                  <a:pt x="725" y="3"/>
                </a:cubicBezTo>
                <a:close/>
              </a:path>
            </a:pathLst>
          </a:custGeom>
          <a:solidFill>
            <a:srgbClr val="87795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12" name="Google Shape;212;p26"/>
          <p:cNvSpPr/>
          <p:nvPr/>
        </p:nvSpPr>
        <p:spPr>
          <a:xfrm>
            <a:off x="4214813" y="1200150"/>
            <a:ext cx="1214438" cy="23813"/>
          </a:xfrm>
          <a:custGeom>
            <a:rect b="b" l="l" r="r" t="t"/>
            <a:pathLst>
              <a:path extrusionOk="0" h="86" w="4500">
                <a:moveTo>
                  <a:pt x="0" y="0"/>
                </a:moveTo>
                <a:lnTo>
                  <a:pt x="4499" y="0"/>
                </a:lnTo>
                <a:lnTo>
                  <a:pt x="4499" y="85"/>
                </a:lnTo>
                <a:lnTo>
                  <a:pt x="0" y="85"/>
                </a:lnTo>
                <a:lnTo>
                  <a:pt x="0" y="0"/>
                </a:lnTo>
              </a:path>
            </a:pathLst>
          </a:custGeom>
          <a:solidFill>
            <a:srgbClr val="8F826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13" name="Google Shape;213;p26"/>
          <p:cNvSpPr/>
          <p:nvPr/>
        </p:nvSpPr>
        <p:spPr>
          <a:xfrm>
            <a:off x="4214813" y="1222772"/>
            <a:ext cx="1214438" cy="23813"/>
          </a:xfrm>
          <a:custGeom>
            <a:rect b="b" l="l" r="r" t="t"/>
            <a:pathLst>
              <a:path extrusionOk="0" h="86" w="4500">
                <a:moveTo>
                  <a:pt x="0" y="0"/>
                </a:moveTo>
                <a:lnTo>
                  <a:pt x="4499" y="0"/>
                </a:lnTo>
                <a:lnTo>
                  <a:pt x="4499" y="85"/>
                </a:lnTo>
                <a:lnTo>
                  <a:pt x="0" y="85"/>
                </a:lnTo>
                <a:lnTo>
                  <a:pt x="0" y="0"/>
                </a:lnTo>
              </a:path>
            </a:pathLst>
          </a:custGeom>
          <a:solidFill>
            <a:srgbClr val="8E816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14" name="Google Shape;214;p26"/>
          <p:cNvSpPr/>
          <p:nvPr/>
        </p:nvSpPr>
        <p:spPr>
          <a:xfrm>
            <a:off x="4214813" y="1245394"/>
            <a:ext cx="1214438" cy="23813"/>
          </a:xfrm>
          <a:custGeom>
            <a:rect b="b" l="l" r="r" t="t"/>
            <a:pathLst>
              <a:path extrusionOk="0" h="87" w="4500">
                <a:moveTo>
                  <a:pt x="0" y="0"/>
                </a:moveTo>
                <a:lnTo>
                  <a:pt x="4499" y="0"/>
                </a:lnTo>
                <a:lnTo>
                  <a:pt x="4499" y="86"/>
                </a:lnTo>
                <a:lnTo>
                  <a:pt x="0" y="86"/>
                </a:lnTo>
                <a:lnTo>
                  <a:pt x="0" y="0"/>
                </a:lnTo>
              </a:path>
            </a:pathLst>
          </a:custGeom>
          <a:solidFill>
            <a:srgbClr val="8E816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15" name="Google Shape;215;p26"/>
          <p:cNvSpPr/>
          <p:nvPr/>
        </p:nvSpPr>
        <p:spPr>
          <a:xfrm>
            <a:off x="4214813" y="1268015"/>
            <a:ext cx="1214438" cy="23813"/>
          </a:xfrm>
          <a:custGeom>
            <a:rect b="b" l="l" r="r" t="t"/>
            <a:pathLst>
              <a:path extrusionOk="0" h="86" w="4500">
                <a:moveTo>
                  <a:pt x="0" y="0"/>
                </a:moveTo>
                <a:lnTo>
                  <a:pt x="4499" y="0"/>
                </a:lnTo>
                <a:lnTo>
                  <a:pt x="4499" y="85"/>
                </a:lnTo>
                <a:lnTo>
                  <a:pt x="0" y="85"/>
                </a:lnTo>
                <a:lnTo>
                  <a:pt x="0" y="0"/>
                </a:lnTo>
              </a:path>
            </a:pathLst>
          </a:custGeom>
          <a:solidFill>
            <a:srgbClr val="8D806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16" name="Google Shape;216;p26"/>
          <p:cNvSpPr/>
          <p:nvPr/>
        </p:nvSpPr>
        <p:spPr>
          <a:xfrm>
            <a:off x="4214813" y="1290638"/>
            <a:ext cx="1214438" cy="23813"/>
          </a:xfrm>
          <a:custGeom>
            <a:rect b="b" l="l" r="r" t="t"/>
            <a:pathLst>
              <a:path extrusionOk="0" h="86" w="4500">
                <a:moveTo>
                  <a:pt x="0" y="0"/>
                </a:moveTo>
                <a:lnTo>
                  <a:pt x="4499" y="0"/>
                </a:lnTo>
                <a:lnTo>
                  <a:pt x="4499" y="85"/>
                </a:lnTo>
                <a:lnTo>
                  <a:pt x="0" y="85"/>
                </a:lnTo>
                <a:lnTo>
                  <a:pt x="0" y="0"/>
                </a:lnTo>
              </a:path>
            </a:pathLst>
          </a:custGeom>
          <a:solidFill>
            <a:srgbClr val="8D7F6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17" name="Google Shape;217;p26"/>
          <p:cNvSpPr/>
          <p:nvPr/>
        </p:nvSpPr>
        <p:spPr>
          <a:xfrm>
            <a:off x="4214813" y="1313259"/>
            <a:ext cx="1214438" cy="23813"/>
          </a:xfrm>
          <a:custGeom>
            <a:rect b="b" l="l" r="r" t="t"/>
            <a:pathLst>
              <a:path extrusionOk="0" h="87" w="4500">
                <a:moveTo>
                  <a:pt x="0" y="0"/>
                </a:moveTo>
                <a:lnTo>
                  <a:pt x="4499" y="0"/>
                </a:lnTo>
                <a:lnTo>
                  <a:pt x="4499" y="86"/>
                </a:lnTo>
                <a:lnTo>
                  <a:pt x="0" y="86"/>
                </a:lnTo>
                <a:lnTo>
                  <a:pt x="0" y="0"/>
                </a:lnTo>
              </a:path>
            </a:pathLst>
          </a:custGeom>
          <a:solidFill>
            <a:srgbClr val="8D7F6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18" name="Google Shape;218;p26"/>
          <p:cNvSpPr/>
          <p:nvPr/>
        </p:nvSpPr>
        <p:spPr>
          <a:xfrm>
            <a:off x="4214813" y="1337072"/>
            <a:ext cx="1214438" cy="23813"/>
          </a:xfrm>
          <a:custGeom>
            <a:rect b="b" l="l" r="r" t="t"/>
            <a:pathLst>
              <a:path extrusionOk="0" h="86" w="4500">
                <a:moveTo>
                  <a:pt x="0" y="0"/>
                </a:moveTo>
                <a:lnTo>
                  <a:pt x="4499" y="0"/>
                </a:lnTo>
                <a:lnTo>
                  <a:pt x="4499" y="85"/>
                </a:lnTo>
                <a:lnTo>
                  <a:pt x="0" y="85"/>
                </a:lnTo>
                <a:lnTo>
                  <a:pt x="0" y="0"/>
                </a:lnTo>
              </a:path>
            </a:pathLst>
          </a:custGeom>
          <a:solidFill>
            <a:srgbClr val="8C7E6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19" name="Google Shape;219;p26"/>
          <p:cNvSpPr/>
          <p:nvPr/>
        </p:nvSpPr>
        <p:spPr>
          <a:xfrm>
            <a:off x="4214813" y="1359694"/>
            <a:ext cx="1214438" cy="23813"/>
          </a:xfrm>
          <a:custGeom>
            <a:rect b="b" l="l" r="r" t="t"/>
            <a:pathLst>
              <a:path extrusionOk="0" h="86" w="4500">
                <a:moveTo>
                  <a:pt x="0" y="0"/>
                </a:moveTo>
                <a:lnTo>
                  <a:pt x="4499" y="0"/>
                </a:lnTo>
                <a:lnTo>
                  <a:pt x="4499" y="85"/>
                </a:lnTo>
                <a:lnTo>
                  <a:pt x="0" y="85"/>
                </a:lnTo>
                <a:lnTo>
                  <a:pt x="0" y="0"/>
                </a:lnTo>
              </a:path>
            </a:pathLst>
          </a:custGeom>
          <a:solidFill>
            <a:srgbClr val="8C7E6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0" name="Google Shape;220;p26"/>
          <p:cNvSpPr/>
          <p:nvPr/>
        </p:nvSpPr>
        <p:spPr>
          <a:xfrm>
            <a:off x="4214813" y="1382315"/>
            <a:ext cx="1214438" cy="23813"/>
          </a:xfrm>
          <a:custGeom>
            <a:rect b="b" l="l" r="r" t="t"/>
            <a:pathLst>
              <a:path extrusionOk="0" h="87" w="4500">
                <a:moveTo>
                  <a:pt x="0" y="0"/>
                </a:moveTo>
                <a:lnTo>
                  <a:pt x="4499" y="0"/>
                </a:lnTo>
                <a:lnTo>
                  <a:pt x="4499" y="86"/>
                </a:lnTo>
                <a:lnTo>
                  <a:pt x="0" y="86"/>
                </a:lnTo>
                <a:lnTo>
                  <a:pt x="0" y="0"/>
                </a:lnTo>
              </a:path>
            </a:pathLst>
          </a:custGeom>
          <a:solidFill>
            <a:srgbClr val="8B7D6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1" name="Google Shape;221;p26"/>
          <p:cNvSpPr/>
          <p:nvPr/>
        </p:nvSpPr>
        <p:spPr>
          <a:xfrm>
            <a:off x="4214813" y="1404938"/>
            <a:ext cx="1214438" cy="23813"/>
          </a:xfrm>
          <a:custGeom>
            <a:rect b="b" l="l" r="r" t="t"/>
            <a:pathLst>
              <a:path extrusionOk="0" h="86" w="4500">
                <a:moveTo>
                  <a:pt x="0" y="0"/>
                </a:moveTo>
                <a:lnTo>
                  <a:pt x="4499" y="0"/>
                </a:lnTo>
                <a:lnTo>
                  <a:pt x="4499" y="85"/>
                </a:lnTo>
                <a:lnTo>
                  <a:pt x="0" y="85"/>
                </a:lnTo>
                <a:lnTo>
                  <a:pt x="0" y="0"/>
                </a:lnTo>
              </a:path>
            </a:pathLst>
          </a:custGeom>
          <a:solidFill>
            <a:srgbClr val="8B7D6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2" name="Google Shape;222;p26"/>
          <p:cNvSpPr/>
          <p:nvPr/>
        </p:nvSpPr>
        <p:spPr>
          <a:xfrm>
            <a:off x="4214813" y="1427559"/>
            <a:ext cx="1214438" cy="23813"/>
          </a:xfrm>
          <a:custGeom>
            <a:rect b="b" l="l" r="r" t="t"/>
            <a:pathLst>
              <a:path extrusionOk="0" h="86" w="4500">
                <a:moveTo>
                  <a:pt x="0" y="0"/>
                </a:moveTo>
                <a:lnTo>
                  <a:pt x="4499" y="0"/>
                </a:lnTo>
                <a:lnTo>
                  <a:pt x="4499" y="85"/>
                </a:lnTo>
                <a:lnTo>
                  <a:pt x="0" y="85"/>
                </a:lnTo>
                <a:lnTo>
                  <a:pt x="0" y="0"/>
                </a:lnTo>
              </a:path>
            </a:pathLst>
          </a:custGeom>
          <a:solidFill>
            <a:srgbClr val="8A7C6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3" name="Google Shape;223;p26"/>
          <p:cNvSpPr/>
          <p:nvPr/>
        </p:nvSpPr>
        <p:spPr>
          <a:xfrm>
            <a:off x="4214813" y="1450181"/>
            <a:ext cx="1214438" cy="23813"/>
          </a:xfrm>
          <a:custGeom>
            <a:rect b="b" l="l" r="r" t="t"/>
            <a:pathLst>
              <a:path extrusionOk="0" h="87" w="4500">
                <a:moveTo>
                  <a:pt x="0" y="0"/>
                </a:moveTo>
                <a:lnTo>
                  <a:pt x="4499" y="0"/>
                </a:lnTo>
                <a:lnTo>
                  <a:pt x="4499" y="86"/>
                </a:lnTo>
                <a:lnTo>
                  <a:pt x="0" y="86"/>
                </a:lnTo>
                <a:lnTo>
                  <a:pt x="0" y="0"/>
                </a:lnTo>
              </a:path>
            </a:pathLst>
          </a:custGeom>
          <a:solidFill>
            <a:srgbClr val="8A7C6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4" name="Google Shape;224;p26"/>
          <p:cNvSpPr/>
          <p:nvPr/>
        </p:nvSpPr>
        <p:spPr>
          <a:xfrm>
            <a:off x="4214813" y="1472803"/>
            <a:ext cx="1214438" cy="23813"/>
          </a:xfrm>
          <a:custGeom>
            <a:rect b="b" l="l" r="r" t="t"/>
            <a:pathLst>
              <a:path extrusionOk="0" h="86" w="4500">
                <a:moveTo>
                  <a:pt x="0" y="0"/>
                </a:moveTo>
                <a:lnTo>
                  <a:pt x="4499" y="0"/>
                </a:lnTo>
                <a:lnTo>
                  <a:pt x="4499" y="85"/>
                </a:lnTo>
                <a:lnTo>
                  <a:pt x="0" y="85"/>
                </a:lnTo>
                <a:lnTo>
                  <a:pt x="0" y="0"/>
                </a:lnTo>
              </a:path>
            </a:pathLst>
          </a:custGeom>
          <a:solidFill>
            <a:srgbClr val="8A7B5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5" name="Google Shape;225;p26"/>
          <p:cNvSpPr/>
          <p:nvPr/>
        </p:nvSpPr>
        <p:spPr>
          <a:xfrm>
            <a:off x="4214813" y="1496615"/>
            <a:ext cx="1214438" cy="23813"/>
          </a:xfrm>
          <a:custGeom>
            <a:rect b="b" l="l" r="r" t="t"/>
            <a:pathLst>
              <a:path extrusionOk="0" h="86" w="4500">
                <a:moveTo>
                  <a:pt x="0" y="0"/>
                </a:moveTo>
                <a:lnTo>
                  <a:pt x="4499" y="0"/>
                </a:lnTo>
                <a:lnTo>
                  <a:pt x="4499" y="85"/>
                </a:lnTo>
                <a:lnTo>
                  <a:pt x="0" y="85"/>
                </a:lnTo>
                <a:lnTo>
                  <a:pt x="0" y="0"/>
                </a:lnTo>
              </a:path>
            </a:pathLst>
          </a:custGeom>
          <a:solidFill>
            <a:srgbClr val="897A5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6" name="Google Shape;226;p26"/>
          <p:cNvSpPr/>
          <p:nvPr/>
        </p:nvSpPr>
        <p:spPr>
          <a:xfrm>
            <a:off x="4214813" y="1519238"/>
            <a:ext cx="1214438" cy="23813"/>
          </a:xfrm>
          <a:custGeom>
            <a:rect b="b" l="l" r="r" t="t"/>
            <a:pathLst>
              <a:path extrusionOk="0" h="87" w="4500">
                <a:moveTo>
                  <a:pt x="0" y="0"/>
                </a:moveTo>
                <a:lnTo>
                  <a:pt x="4499" y="0"/>
                </a:lnTo>
                <a:lnTo>
                  <a:pt x="4499" y="86"/>
                </a:lnTo>
                <a:lnTo>
                  <a:pt x="0" y="86"/>
                </a:lnTo>
                <a:lnTo>
                  <a:pt x="0" y="0"/>
                </a:lnTo>
              </a:path>
            </a:pathLst>
          </a:custGeom>
          <a:solidFill>
            <a:srgbClr val="897A5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7" name="Google Shape;227;p26"/>
          <p:cNvSpPr/>
          <p:nvPr/>
        </p:nvSpPr>
        <p:spPr>
          <a:xfrm>
            <a:off x="4214813" y="1541859"/>
            <a:ext cx="1214438" cy="23813"/>
          </a:xfrm>
          <a:custGeom>
            <a:rect b="b" l="l" r="r" t="t"/>
            <a:pathLst>
              <a:path extrusionOk="0" h="86" w="4500">
                <a:moveTo>
                  <a:pt x="0" y="0"/>
                </a:moveTo>
                <a:lnTo>
                  <a:pt x="4499" y="0"/>
                </a:lnTo>
                <a:lnTo>
                  <a:pt x="4499" y="85"/>
                </a:lnTo>
                <a:lnTo>
                  <a:pt x="0" y="85"/>
                </a:lnTo>
                <a:lnTo>
                  <a:pt x="0" y="0"/>
                </a:lnTo>
              </a:path>
            </a:pathLst>
          </a:custGeom>
          <a:solidFill>
            <a:srgbClr val="88795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8" name="Google Shape;228;p26"/>
          <p:cNvSpPr/>
          <p:nvPr/>
        </p:nvSpPr>
        <p:spPr>
          <a:xfrm>
            <a:off x="4214813" y="1564481"/>
            <a:ext cx="1214438" cy="46434"/>
          </a:xfrm>
          <a:custGeom>
            <a:rect b="b" l="l" r="r" t="t"/>
            <a:pathLst>
              <a:path extrusionOk="0" h="171" w="4500">
                <a:moveTo>
                  <a:pt x="0" y="0"/>
                </a:moveTo>
                <a:lnTo>
                  <a:pt x="4499" y="0"/>
                </a:lnTo>
                <a:lnTo>
                  <a:pt x="4499" y="170"/>
                </a:lnTo>
                <a:lnTo>
                  <a:pt x="0" y="170"/>
                </a:lnTo>
                <a:lnTo>
                  <a:pt x="0" y="0"/>
                </a:lnTo>
              </a:path>
            </a:pathLst>
          </a:custGeom>
          <a:solidFill>
            <a:srgbClr val="88795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29" name="Google Shape;229;p26"/>
          <p:cNvSpPr/>
          <p:nvPr/>
        </p:nvSpPr>
        <p:spPr>
          <a:xfrm>
            <a:off x="4214813" y="1609725"/>
            <a:ext cx="1214438" cy="46434"/>
          </a:xfrm>
          <a:custGeom>
            <a:rect b="b" l="l" r="r" t="t"/>
            <a:pathLst>
              <a:path extrusionOk="0" h="170" w="4500">
                <a:moveTo>
                  <a:pt x="0" y="0"/>
                </a:moveTo>
                <a:lnTo>
                  <a:pt x="4499" y="0"/>
                </a:lnTo>
                <a:lnTo>
                  <a:pt x="4499" y="169"/>
                </a:lnTo>
                <a:lnTo>
                  <a:pt x="0" y="169"/>
                </a:lnTo>
                <a:lnTo>
                  <a:pt x="0" y="0"/>
                </a:lnTo>
              </a:path>
            </a:pathLst>
          </a:custGeom>
          <a:solidFill>
            <a:srgbClr val="87785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30" name="Google Shape;230;p26"/>
          <p:cNvSpPr/>
          <p:nvPr/>
        </p:nvSpPr>
        <p:spPr>
          <a:xfrm>
            <a:off x="4214813" y="1654969"/>
            <a:ext cx="1214438" cy="46434"/>
          </a:xfrm>
          <a:custGeom>
            <a:rect b="b" l="l" r="r" t="t"/>
            <a:pathLst>
              <a:path extrusionOk="0" h="172" w="4500">
                <a:moveTo>
                  <a:pt x="0" y="0"/>
                </a:moveTo>
                <a:lnTo>
                  <a:pt x="4499" y="0"/>
                </a:lnTo>
                <a:lnTo>
                  <a:pt x="4499" y="171"/>
                </a:lnTo>
                <a:lnTo>
                  <a:pt x="0" y="171"/>
                </a:lnTo>
                <a:lnTo>
                  <a:pt x="0" y="0"/>
                </a:lnTo>
              </a:path>
            </a:pathLst>
          </a:custGeom>
          <a:solidFill>
            <a:srgbClr val="86775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31" name="Google Shape;231;p26"/>
          <p:cNvSpPr/>
          <p:nvPr/>
        </p:nvSpPr>
        <p:spPr>
          <a:xfrm>
            <a:off x="4214813" y="1701403"/>
            <a:ext cx="1214438" cy="46434"/>
          </a:xfrm>
          <a:custGeom>
            <a:rect b="b" l="l" r="r" t="t"/>
            <a:pathLst>
              <a:path extrusionOk="0" h="171" w="4500">
                <a:moveTo>
                  <a:pt x="0" y="0"/>
                </a:moveTo>
                <a:lnTo>
                  <a:pt x="4499" y="0"/>
                </a:lnTo>
                <a:lnTo>
                  <a:pt x="4499" y="170"/>
                </a:lnTo>
                <a:lnTo>
                  <a:pt x="0" y="170"/>
                </a:lnTo>
                <a:lnTo>
                  <a:pt x="0" y="0"/>
                </a:lnTo>
              </a:path>
            </a:pathLst>
          </a:custGeom>
          <a:solidFill>
            <a:srgbClr val="86775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32" name="Google Shape;232;p26"/>
          <p:cNvSpPr/>
          <p:nvPr/>
        </p:nvSpPr>
        <p:spPr>
          <a:xfrm>
            <a:off x="4214813" y="1746647"/>
            <a:ext cx="1214438" cy="46434"/>
          </a:xfrm>
          <a:custGeom>
            <a:rect b="b" l="l" r="r" t="t"/>
            <a:pathLst>
              <a:path extrusionOk="0" h="170" w="4500">
                <a:moveTo>
                  <a:pt x="0" y="0"/>
                </a:moveTo>
                <a:lnTo>
                  <a:pt x="4499" y="0"/>
                </a:lnTo>
                <a:lnTo>
                  <a:pt x="4499" y="169"/>
                </a:lnTo>
                <a:lnTo>
                  <a:pt x="0" y="169"/>
                </a:lnTo>
                <a:lnTo>
                  <a:pt x="0" y="0"/>
                </a:lnTo>
              </a:path>
            </a:pathLst>
          </a:custGeom>
          <a:solidFill>
            <a:srgbClr val="85765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33" name="Google Shape;233;p26"/>
          <p:cNvSpPr/>
          <p:nvPr/>
        </p:nvSpPr>
        <p:spPr>
          <a:xfrm>
            <a:off x="4214813" y="1791890"/>
            <a:ext cx="1214438" cy="46434"/>
          </a:xfrm>
          <a:custGeom>
            <a:rect b="b" l="l" r="r" t="t"/>
            <a:pathLst>
              <a:path extrusionOk="0" h="171" w="4500">
                <a:moveTo>
                  <a:pt x="0" y="0"/>
                </a:moveTo>
                <a:lnTo>
                  <a:pt x="4499" y="0"/>
                </a:lnTo>
                <a:lnTo>
                  <a:pt x="4499" y="170"/>
                </a:lnTo>
                <a:lnTo>
                  <a:pt x="0" y="170"/>
                </a:lnTo>
                <a:lnTo>
                  <a:pt x="0" y="0"/>
                </a:lnTo>
              </a:path>
            </a:pathLst>
          </a:custGeom>
          <a:solidFill>
            <a:srgbClr val="85765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34" name="Google Shape;234;p26"/>
          <p:cNvSpPr/>
          <p:nvPr/>
        </p:nvSpPr>
        <p:spPr>
          <a:xfrm>
            <a:off x="4214813" y="1837134"/>
            <a:ext cx="1214438" cy="46434"/>
          </a:xfrm>
          <a:custGeom>
            <a:rect b="b" l="l" r="r" t="t"/>
            <a:pathLst>
              <a:path extrusionOk="0" h="171" w="4500">
                <a:moveTo>
                  <a:pt x="0" y="0"/>
                </a:moveTo>
                <a:lnTo>
                  <a:pt x="4499" y="0"/>
                </a:lnTo>
                <a:lnTo>
                  <a:pt x="4499" y="170"/>
                </a:lnTo>
                <a:lnTo>
                  <a:pt x="0" y="170"/>
                </a:lnTo>
                <a:lnTo>
                  <a:pt x="0" y="0"/>
                </a:lnTo>
              </a:path>
            </a:pathLst>
          </a:custGeom>
          <a:solidFill>
            <a:srgbClr val="84755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35" name="Google Shape;235;p26"/>
          <p:cNvSpPr/>
          <p:nvPr/>
        </p:nvSpPr>
        <p:spPr>
          <a:xfrm>
            <a:off x="4214813" y="1883569"/>
            <a:ext cx="1214438" cy="46434"/>
          </a:xfrm>
          <a:custGeom>
            <a:rect b="b" l="l" r="r" t="t"/>
            <a:pathLst>
              <a:path extrusionOk="0" h="170" w="4500">
                <a:moveTo>
                  <a:pt x="0" y="0"/>
                </a:moveTo>
                <a:lnTo>
                  <a:pt x="4499" y="0"/>
                </a:lnTo>
                <a:lnTo>
                  <a:pt x="4499" y="169"/>
                </a:lnTo>
                <a:lnTo>
                  <a:pt x="0" y="169"/>
                </a:lnTo>
                <a:lnTo>
                  <a:pt x="0" y="0"/>
                </a:lnTo>
              </a:path>
            </a:pathLst>
          </a:custGeom>
          <a:solidFill>
            <a:srgbClr val="83745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36" name="Google Shape;236;p26"/>
          <p:cNvSpPr txBox="1"/>
          <p:nvPr/>
        </p:nvSpPr>
        <p:spPr>
          <a:xfrm>
            <a:off x="8151019" y="4736306"/>
            <a:ext cx="138300" cy="125100"/>
          </a:xfrm>
          <a:prstGeom prst="rect">
            <a:avLst/>
          </a:prstGeom>
          <a:noFill/>
          <a:ln>
            <a:noFill/>
          </a:ln>
        </p:spPr>
        <p:txBody>
          <a:bodyPr anchorCtr="0" anchor="t" bIns="0" lIns="0" spcFirstLastPara="1" rIns="0" wrap="square" tIns="2075">
            <a:noAutofit/>
          </a:bodyPr>
          <a:lstStyle/>
          <a:p>
            <a:pPr indent="0" lvl="0" marL="0" marR="0" rtl="0" algn="l">
              <a:lnSpc>
                <a:spcPct val="98000"/>
              </a:lnSpc>
              <a:spcBef>
                <a:spcPts val="0"/>
              </a:spcBef>
              <a:spcAft>
                <a:spcPts val="0"/>
              </a:spcAft>
              <a:buClr>
                <a:srgbClr val="FFFFFF"/>
              </a:buClr>
              <a:buSzPts val="800"/>
              <a:buFont typeface="Gill Sans"/>
              <a:buNone/>
            </a:pPr>
            <a:r>
              <a:rPr b="0" i="0" lang="en" sz="800" u="none">
                <a:solidFill>
                  <a:srgbClr val="FFFFFF"/>
                </a:solidFill>
                <a:latin typeface="Gill Sans"/>
                <a:ea typeface="Gill Sans"/>
                <a:cs typeface="Gill Sans"/>
                <a:sym typeface="Gill Sans"/>
              </a:rPr>
              <a:t>10</a:t>
            </a:r>
            <a:endParaRPr sz="1100"/>
          </a:p>
        </p:txBody>
      </p:sp>
      <p:sp>
        <p:nvSpPr>
          <p:cNvPr id="237" name="Google Shape;237;p26"/>
          <p:cNvSpPr txBox="1"/>
          <p:nvPr/>
        </p:nvSpPr>
        <p:spPr>
          <a:xfrm>
            <a:off x="4417219" y="1433513"/>
            <a:ext cx="10074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How data were </a:t>
            </a:r>
            <a:endParaRPr sz="1100"/>
          </a:p>
        </p:txBody>
      </p:sp>
      <p:sp>
        <p:nvSpPr>
          <p:cNvPr id="238" name="Google Shape;238;p26"/>
          <p:cNvSpPr/>
          <p:nvPr/>
        </p:nvSpPr>
        <p:spPr>
          <a:xfrm>
            <a:off x="6925865" y="1529953"/>
            <a:ext cx="257174" cy="72628"/>
          </a:xfrm>
          <a:custGeom>
            <a:rect b="b" l="l" r="r" t="t"/>
            <a:pathLst>
              <a:path extrusionOk="0" h="269" w="951">
                <a:moveTo>
                  <a:pt x="0" y="126"/>
                </a:moveTo>
                <a:lnTo>
                  <a:pt x="932" y="126"/>
                </a:lnTo>
                <a:lnTo>
                  <a:pt x="932" y="143"/>
                </a:lnTo>
                <a:lnTo>
                  <a:pt x="0" y="143"/>
                </a:lnTo>
                <a:lnTo>
                  <a:pt x="0" y="126"/>
                </a:lnTo>
                <a:close/>
                <a:moveTo>
                  <a:pt x="725" y="3"/>
                </a:moveTo>
                <a:lnTo>
                  <a:pt x="950" y="135"/>
                </a:lnTo>
                <a:lnTo>
                  <a:pt x="725" y="266"/>
                </a:lnTo>
                <a:cubicBezTo>
                  <a:pt x="721" y="268"/>
                  <a:pt x="715" y="267"/>
                  <a:pt x="713" y="263"/>
                </a:cubicBezTo>
                <a:cubicBezTo>
                  <a:pt x="710" y="258"/>
                  <a:pt x="712" y="253"/>
                  <a:pt x="716" y="251"/>
                </a:cubicBezTo>
                <a:lnTo>
                  <a:pt x="928" y="127"/>
                </a:lnTo>
                <a:lnTo>
                  <a:pt x="928" y="142"/>
                </a:lnTo>
                <a:lnTo>
                  <a:pt x="716" y="19"/>
                </a:lnTo>
                <a:cubicBezTo>
                  <a:pt x="712" y="16"/>
                  <a:pt x="710" y="11"/>
                  <a:pt x="713" y="6"/>
                </a:cubicBezTo>
                <a:cubicBezTo>
                  <a:pt x="715" y="2"/>
                  <a:pt x="721" y="0"/>
                  <a:pt x="725" y="3"/>
                </a:cubicBezTo>
                <a:close/>
              </a:path>
            </a:pathLst>
          </a:custGeom>
          <a:solidFill>
            <a:srgbClr val="8C7E6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39" name="Google Shape;239;p26"/>
          <p:cNvSpPr/>
          <p:nvPr/>
        </p:nvSpPr>
        <p:spPr>
          <a:xfrm>
            <a:off x="5707856" y="1200150"/>
            <a:ext cx="1214438" cy="23813"/>
          </a:xfrm>
          <a:custGeom>
            <a:rect b="b" l="l" r="r" t="t"/>
            <a:pathLst>
              <a:path extrusionOk="0" h="86" w="4500">
                <a:moveTo>
                  <a:pt x="0" y="0"/>
                </a:moveTo>
                <a:lnTo>
                  <a:pt x="4499" y="0"/>
                </a:lnTo>
                <a:lnTo>
                  <a:pt x="4499" y="85"/>
                </a:lnTo>
                <a:lnTo>
                  <a:pt x="0" y="85"/>
                </a:lnTo>
                <a:lnTo>
                  <a:pt x="0" y="0"/>
                </a:lnTo>
              </a:path>
            </a:pathLst>
          </a:custGeom>
          <a:solidFill>
            <a:srgbClr val="93876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0" name="Google Shape;240;p26"/>
          <p:cNvSpPr/>
          <p:nvPr/>
        </p:nvSpPr>
        <p:spPr>
          <a:xfrm>
            <a:off x="5707856" y="1222772"/>
            <a:ext cx="1214438" cy="23813"/>
          </a:xfrm>
          <a:custGeom>
            <a:rect b="b" l="l" r="r" t="t"/>
            <a:pathLst>
              <a:path extrusionOk="0" h="86" w="4500">
                <a:moveTo>
                  <a:pt x="0" y="0"/>
                </a:moveTo>
                <a:lnTo>
                  <a:pt x="4499" y="0"/>
                </a:lnTo>
                <a:lnTo>
                  <a:pt x="4499" y="85"/>
                </a:lnTo>
                <a:lnTo>
                  <a:pt x="0" y="85"/>
                </a:lnTo>
                <a:lnTo>
                  <a:pt x="0" y="0"/>
                </a:lnTo>
              </a:path>
            </a:pathLst>
          </a:custGeom>
          <a:solidFill>
            <a:srgbClr val="92866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1" name="Google Shape;241;p26"/>
          <p:cNvSpPr/>
          <p:nvPr/>
        </p:nvSpPr>
        <p:spPr>
          <a:xfrm>
            <a:off x="5707856" y="1245394"/>
            <a:ext cx="1214438" cy="23813"/>
          </a:xfrm>
          <a:custGeom>
            <a:rect b="b" l="l" r="r" t="t"/>
            <a:pathLst>
              <a:path extrusionOk="0" h="87" w="4500">
                <a:moveTo>
                  <a:pt x="0" y="0"/>
                </a:moveTo>
                <a:lnTo>
                  <a:pt x="4499" y="0"/>
                </a:lnTo>
                <a:lnTo>
                  <a:pt x="4499" y="86"/>
                </a:lnTo>
                <a:lnTo>
                  <a:pt x="0" y="86"/>
                </a:lnTo>
                <a:lnTo>
                  <a:pt x="0" y="0"/>
                </a:lnTo>
              </a:path>
            </a:pathLst>
          </a:custGeom>
          <a:solidFill>
            <a:srgbClr val="92866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2" name="Google Shape;242;p26"/>
          <p:cNvSpPr/>
          <p:nvPr/>
        </p:nvSpPr>
        <p:spPr>
          <a:xfrm>
            <a:off x="5707856" y="1268015"/>
            <a:ext cx="1214438" cy="23813"/>
          </a:xfrm>
          <a:custGeom>
            <a:rect b="b" l="l" r="r" t="t"/>
            <a:pathLst>
              <a:path extrusionOk="0" h="86" w="4500">
                <a:moveTo>
                  <a:pt x="0" y="0"/>
                </a:moveTo>
                <a:lnTo>
                  <a:pt x="4499" y="0"/>
                </a:lnTo>
                <a:lnTo>
                  <a:pt x="4499" y="85"/>
                </a:lnTo>
                <a:lnTo>
                  <a:pt x="0" y="85"/>
                </a:lnTo>
                <a:lnTo>
                  <a:pt x="0" y="0"/>
                </a:lnTo>
              </a:path>
            </a:pathLst>
          </a:custGeom>
          <a:solidFill>
            <a:srgbClr val="91856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3" name="Google Shape;243;p26"/>
          <p:cNvSpPr/>
          <p:nvPr/>
        </p:nvSpPr>
        <p:spPr>
          <a:xfrm>
            <a:off x="5707856" y="1290638"/>
            <a:ext cx="1214438" cy="23813"/>
          </a:xfrm>
          <a:custGeom>
            <a:rect b="b" l="l" r="r" t="t"/>
            <a:pathLst>
              <a:path extrusionOk="0" h="86" w="4500">
                <a:moveTo>
                  <a:pt x="0" y="0"/>
                </a:moveTo>
                <a:lnTo>
                  <a:pt x="4499" y="0"/>
                </a:lnTo>
                <a:lnTo>
                  <a:pt x="4499" y="85"/>
                </a:lnTo>
                <a:lnTo>
                  <a:pt x="0" y="85"/>
                </a:lnTo>
                <a:lnTo>
                  <a:pt x="0" y="0"/>
                </a:lnTo>
              </a:path>
            </a:pathLst>
          </a:custGeom>
          <a:solidFill>
            <a:srgbClr val="91846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4" name="Google Shape;244;p26"/>
          <p:cNvSpPr/>
          <p:nvPr/>
        </p:nvSpPr>
        <p:spPr>
          <a:xfrm>
            <a:off x="5707856" y="1313259"/>
            <a:ext cx="1214438" cy="23813"/>
          </a:xfrm>
          <a:custGeom>
            <a:rect b="b" l="l" r="r" t="t"/>
            <a:pathLst>
              <a:path extrusionOk="0" h="87" w="4500">
                <a:moveTo>
                  <a:pt x="0" y="0"/>
                </a:moveTo>
                <a:lnTo>
                  <a:pt x="4499" y="0"/>
                </a:lnTo>
                <a:lnTo>
                  <a:pt x="4499" y="86"/>
                </a:lnTo>
                <a:lnTo>
                  <a:pt x="0" y="86"/>
                </a:lnTo>
                <a:lnTo>
                  <a:pt x="0" y="0"/>
                </a:lnTo>
              </a:path>
            </a:pathLst>
          </a:custGeom>
          <a:solidFill>
            <a:srgbClr val="91846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5" name="Google Shape;245;p26"/>
          <p:cNvSpPr/>
          <p:nvPr/>
        </p:nvSpPr>
        <p:spPr>
          <a:xfrm>
            <a:off x="5707856" y="1337072"/>
            <a:ext cx="1214438" cy="23813"/>
          </a:xfrm>
          <a:custGeom>
            <a:rect b="b" l="l" r="r" t="t"/>
            <a:pathLst>
              <a:path extrusionOk="0" h="86" w="4500">
                <a:moveTo>
                  <a:pt x="0" y="0"/>
                </a:moveTo>
                <a:lnTo>
                  <a:pt x="4499" y="0"/>
                </a:lnTo>
                <a:lnTo>
                  <a:pt x="4499" y="85"/>
                </a:lnTo>
                <a:lnTo>
                  <a:pt x="0" y="85"/>
                </a:lnTo>
                <a:lnTo>
                  <a:pt x="0" y="0"/>
                </a:lnTo>
              </a:path>
            </a:pathLst>
          </a:custGeom>
          <a:solidFill>
            <a:srgbClr val="90836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6" name="Google Shape;246;p26"/>
          <p:cNvSpPr/>
          <p:nvPr/>
        </p:nvSpPr>
        <p:spPr>
          <a:xfrm>
            <a:off x="5707856" y="1359694"/>
            <a:ext cx="1214438" cy="23813"/>
          </a:xfrm>
          <a:custGeom>
            <a:rect b="b" l="l" r="r" t="t"/>
            <a:pathLst>
              <a:path extrusionOk="0" h="86" w="4500">
                <a:moveTo>
                  <a:pt x="0" y="0"/>
                </a:moveTo>
                <a:lnTo>
                  <a:pt x="4499" y="0"/>
                </a:lnTo>
                <a:lnTo>
                  <a:pt x="4499" y="85"/>
                </a:lnTo>
                <a:lnTo>
                  <a:pt x="0" y="85"/>
                </a:lnTo>
                <a:lnTo>
                  <a:pt x="0" y="0"/>
                </a:lnTo>
              </a:path>
            </a:pathLst>
          </a:custGeom>
          <a:solidFill>
            <a:srgbClr val="90836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7" name="Google Shape;247;p26"/>
          <p:cNvSpPr/>
          <p:nvPr/>
        </p:nvSpPr>
        <p:spPr>
          <a:xfrm>
            <a:off x="5707856" y="1382315"/>
            <a:ext cx="1214438" cy="23813"/>
          </a:xfrm>
          <a:custGeom>
            <a:rect b="b" l="l" r="r" t="t"/>
            <a:pathLst>
              <a:path extrusionOk="0" h="87" w="4500">
                <a:moveTo>
                  <a:pt x="0" y="0"/>
                </a:moveTo>
                <a:lnTo>
                  <a:pt x="4499" y="0"/>
                </a:lnTo>
                <a:lnTo>
                  <a:pt x="4499" y="86"/>
                </a:lnTo>
                <a:lnTo>
                  <a:pt x="0" y="86"/>
                </a:lnTo>
                <a:lnTo>
                  <a:pt x="0" y="0"/>
                </a:lnTo>
              </a:path>
            </a:pathLst>
          </a:custGeom>
          <a:solidFill>
            <a:srgbClr val="8F826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8" name="Google Shape;248;p26"/>
          <p:cNvSpPr/>
          <p:nvPr/>
        </p:nvSpPr>
        <p:spPr>
          <a:xfrm>
            <a:off x="5707856" y="1404938"/>
            <a:ext cx="1214438" cy="23813"/>
          </a:xfrm>
          <a:custGeom>
            <a:rect b="b" l="l" r="r" t="t"/>
            <a:pathLst>
              <a:path extrusionOk="0" h="86" w="4500">
                <a:moveTo>
                  <a:pt x="0" y="0"/>
                </a:moveTo>
                <a:lnTo>
                  <a:pt x="4499" y="0"/>
                </a:lnTo>
                <a:lnTo>
                  <a:pt x="4499" y="85"/>
                </a:lnTo>
                <a:lnTo>
                  <a:pt x="0" y="85"/>
                </a:lnTo>
                <a:lnTo>
                  <a:pt x="0" y="0"/>
                </a:lnTo>
              </a:path>
            </a:pathLst>
          </a:custGeom>
          <a:solidFill>
            <a:srgbClr val="8F826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49" name="Google Shape;249;p26"/>
          <p:cNvSpPr/>
          <p:nvPr/>
        </p:nvSpPr>
        <p:spPr>
          <a:xfrm>
            <a:off x="5707856" y="1427559"/>
            <a:ext cx="1214438" cy="23813"/>
          </a:xfrm>
          <a:custGeom>
            <a:rect b="b" l="l" r="r" t="t"/>
            <a:pathLst>
              <a:path extrusionOk="0" h="86" w="4500">
                <a:moveTo>
                  <a:pt x="0" y="0"/>
                </a:moveTo>
                <a:lnTo>
                  <a:pt x="4499" y="0"/>
                </a:lnTo>
                <a:lnTo>
                  <a:pt x="4499" y="85"/>
                </a:lnTo>
                <a:lnTo>
                  <a:pt x="0" y="85"/>
                </a:lnTo>
                <a:lnTo>
                  <a:pt x="0" y="0"/>
                </a:lnTo>
              </a:path>
            </a:pathLst>
          </a:custGeom>
          <a:solidFill>
            <a:srgbClr val="8E816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0" name="Google Shape;250;p26"/>
          <p:cNvSpPr/>
          <p:nvPr/>
        </p:nvSpPr>
        <p:spPr>
          <a:xfrm>
            <a:off x="5707856" y="1450181"/>
            <a:ext cx="1214438" cy="23813"/>
          </a:xfrm>
          <a:custGeom>
            <a:rect b="b" l="l" r="r" t="t"/>
            <a:pathLst>
              <a:path extrusionOk="0" h="87" w="4500">
                <a:moveTo>
                  <a:pt x="0" y="0"/>
                </a:moveTo>
                <a:lnTo>
                  <a:pt x="4499" y="0"/>
                </a:lnTo>
                <a:lnTo>
                  <a:pt x="4499" y="86"/>
                </a:lnTo>
                <a:lnTo>
                  <a:pt x="0" y="86"/>
                </a:lnTo>
                <a:lnTo>
                  <a:pt x="0" y="0"/>
                </a:lnTo>
              </a:path>
            </a:pathLst>
          </a:custGeom>
          <a:solidFill>
            <a:srgbClr val="8E816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1" name="Google Shape;251;p26"/>
          <p:cNvSpPr/>
          <p:nvPr/>
        </p:nvSpPr>
        <p:spPr>
          <a:xfrm>
            <a:off x="5707856" y="1472803"/>
            <a:ext cx="1214438" cy="23813"/>
          </a:xfrm>
          <a:custGeom>
            <a:rect b="b" l="l" r="r" t="t"/>
            <a:pathLst>
              <a:path extrusionOk="0" h="86" w="4500">
                <a:moveTo>
                  <a:pt x="0" y="0"/>
                </a:moveTo>
                <a:lnTo>
                  <a:pt x="4499" y="0"/>
                </a:lnTo>
                <a:lnTo>
                  <a:pt x="4499" y="85"/>
                </a:lnTo>
                <a:lnTo>
                  <a:pt x="0" y="85"/>
                </a:lnTo>
                <a:lnTo>
                  <a:pt x="0" y="0"/>
                </a:lnTo>
              </a:path>
            </a:pathLst>
          </a:custGeom>
          <a:solidFill>
            <a:srgbClr val="8E806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2" name="Google Shape;252;p26"/>
          <p:cNvSpPr/>
          <p:nvPr/>
        </p:nvSpPr>
        <p:spPr>
          <a:xfrm>
            <a:off x="5707856" y="1496615"/>
            <a:ext cx="1214438" cy="23813"/>
          </a:xfrm>
          <a:custGeom>
            <a:rect b="b" l="l" r="r" t="t"/>
            <a:pathLst>
              <a:path extrusionOk="0" h="86" w="4500">
                <a:moveTo>
                  <a:pt x="0" y="0"/>
                </a:moveTo>
                <a:lnTo>
                  <a:pt x="4499" y="0"/>
                </a:lnTo>
                <a:lnTo>
                  <a:pt x="4499" y="85"/>
                </a:lnTo>
                <a:lnTo>
                  <a:pt x="0" y="85"/>
                </a:lnTo>
                <a:lnTo>
                  <a:pt x="0" y="0"/>
                </a:lnTo>
              </a:path>
            </a:pathLst>
          </a:custGeom>
          <a:solidFill>
            <a:srgbClr val="8D7F6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3" name="Google Shape;253;p26"/>
          <p:cNvSpPr/>
          <p:nvPr/>
        </p:nvSpPr>
        <p:spPr>
          <a:xfrm>
            <a:off x="5707856" y="1519238"/>
            <a:ext cx="1214438" cy="23813"/>
          </a:xfrm>
          <a:custGeom>
            <a:rect b="b" l="l" r="r" t="t"/>
            <a:pathLst>
              <a:path extrusionOk="0" h="87" w="4500">
                <a:moveTo>
                  <a:pt x="0" y="0"/>
                </a:moveTo>
                <a:lnTo>
                  <a:pt x="4499" y="0"/>
                </a:lnTo>
                <a:lnTo>
                  <a:pt x="4499" y="86"/>
                </a:lnTo>
                <a:lnTo>
                  <a:pt x="0" y="86"/>
                </a:lnTo>
                <a:lnTo>
                  <a:pt x="0" y="0"/>
                </a:lnTo>
              </a:path>
            </a:pathLst>
          </a:custGeom>
          <a:solidFill>
            <a:srgbClr val="8D7F6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4" name="Google Shape;254;p26"/>
          <p:cNvSpPr/>
          <p:nvPr/>
        </p:nvSpPr>
        <p:spPr>
          <a:xfrm>
            <a:off x="5707856" y="1541859"/>
            <a:ext cx="1214438" cy="23813"/>
          </a:xfrm>
          <a:custGeom>
            <a:rect b="b" l="l" r="r" t="t"/>
            <a:pathLst>
              <a:path extrusionOk="0" h="86" w="4500">
                <a:moveTo>
                  <a:pt x="0" y="0"/>
                </a:moveTo>
                <a:lnTo>
                  <a:pt x="4499" y="0"/>
                </a:lnTo>
                <a:lnTo>
                  <a:pt x="4499" y="85"/>
                </a:lnTo>
                <a:lnTo>
                  <a:pt x="0" y="85"/>
                </a:lnTo>
                <a:lnTo>
                  <a:pt x="0" y="0"/>
                </a:lnTo>
              </a:path>
            </a:pathLst>
          </a:custGeom>
          <a:solidFill>
            <a:srgbClr val="8C7E6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5" name="Google Shape;255;p26"/>
          <p:cNvSpPr/>
          <p:nvPr/>
        </p:nvSpPr>
        <p:spPr>
          <a:xfrm>
            <a:off x="5707856" y="1564481"/>
            <a:ext cx="1214438" cy="46434"/>
          </a:xfrm>
          <a:custGeom>
            <a:rect b="b" l="l" r="r" t="t"/>
            <a:pathLst>
              <a:path extrusionOk="0" h="171" w="4500">
                <a:moveTo>
                  <a:pt x="0" y="0"/>
                </a:moveTo>
                <a:lnTo>
                  <a:pt x="4499" y="0"/>
                </a:lnTo>
                <a:lnTo>
                  <a:pt x="4499" y="170"/>
                </a:lnTo>
                <a:lnTo>
                  <a:pt x="0" y="170"/>
                </a:lnTo>
                <a:lnTo>
                  <a:pt x="0" y="0"/>
                </a:lnTo>
              </a:path>
            </a:pathLst>
          </a:custGeom>
          <a:solidFill>
            <a:srgbClr val="8C7E6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6" name="Google Shape;256;p26"/>
          <p:cNvSpPr/>
          <p:nvPr/>
        </p:nvSpPr>
        <p:spPr>
          <a:xfrm>
            <a:off x="5707856" y="1609725"/>
            <a:ext cx="1214438" cy="46434"/>
          </a:xfrm>
          <a:custGeom>
            <a:rect b="b" l="l" r="r" t="t"/>
            <a:pathLst>
              <a:path extrusionOk="0" h="170" w="4500">
                <a:moveTo>
                  <a:pt x="0" y="0"/>
                </a:moveTo>
                <a:lnTo>
                  <a:pt x="4499" y="0"/>
                </a:lnTo>
                <a:lnTo>
                  <a:pt x="4499" y="169"/>
                </a:lnTo>
                <a:lnTo>
                  <a:pt x="0" y="169"/>
                </a:lnTo>
                <a:lnTo>
                  <a:pt x="0" y="0"/>
                </a:lnTo>
              </a:path>
            </a:pathLst>
          </a:custGeom>
          <a:solidFill>
            <a:srgbClr val="8B7D6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7" name="Google Shape;257;p26"/>
          <p:cNvSpPr/>
          <p:nvPr/>
        </p:nvSpPr>
        <p:spPr>
          <a:xfrm>
            <a:off x="5707856" y="1654969"/>
            <a:ext cx="1214438" cy="46434"/>
          </a:xfrm>
          <a:custGeom>
            <a:rect b="b" l="l" r="r" t="t"/>
            <a:pathLst>
              <a:path extrusionOk="0" h="172" w="4500">
                <a:moveTo>
                  <a:pt x="0" y="0"/>
                </a:moveTo>
                <a:lnTo>
                  <a:pt x="4499" y="0"/>
                </a:lnTo>
                <a:lnTo>
                  <a:pt x="4499" y="171"/>
                </a:lnTo>
                <a:lnTo>
                  <a:pt x="0" y="171"/>
                </a:lnTo>
                <a:lnTo>
                  <a:pt x="0" y="0"/>
                </a:lnTo>
              </a:path>
            </a:pathLst>
          </a:custGeom>
          <a:solidFill>
            <a:srgbClr val="8B7C6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8" name="Google Shape;258;p26"/>
          <p:cNvSpPr/>
          <p:nvPr/>
        </p:nvSpPr>
        <p:spPr>
          <a:xfrm>
            <a:off x="5707856" y="1701403"/>
            <a:ext cx="1214438" cy="46434"/>
          </a:xfrm>
          <a:custGeom>
            <a:rect b="b" l="l" r="r" t="t"/>
            <a:pathLst>
              <a:path extrusionOk="0" h="171" w="4500">
                <a:moveTo>
                  <a:pt x="0" y="0"/>
                </a:moveTo>
                <a:lnTo>
                  <a:pt x="4499" y="0"/>
                </a:lnTo>
                <a:lnTo>
                  <a:pt x="4499" y="170"/>
                </a:lnTo>
                <a:lnTo>
                  <a:pt x="0" y="170"/>
                </a:lnTo>
                <a:lnTo>
                  <a:pt x="0" y="0"/>
                </a:lnTo>
              </a:path>
            </a:pathLst>
          </a:custGeom>
          <a:solidFill>
            <a:srgbClr val="8A7C5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59" name="Google Shape;259;p26"/>
          <p:cNvSpPr/>
          <p:nvPr/>
        </p:nvSpPr>
        <p:spPr>
          <a:xfrm>
            <a:off x="5707856" y="1746647"/>
            <a:ext cx="1214438" cy="46434"/>
          </a:xfrm>
          <a:custGeom>
            <a:rect b="b" l="l" r="r" t="t"/>
            <a:pathLst>
              <a:path extrusionOk="0" h="170" w="4500">
                <a:moveTo>
                  <a:pt x="0" y="0"/>
                </a:moveTo>
                <a:lnTo>
                  <a:pt x="4499" y="0"/>
                </a:lnTo>
                <a:lnTo>
                  <a:pt x="4499" y="169"/>
                </a:lnTo>
                <a:lnTo>
                  <a:pt x="0" y="169"/>
                </a:lnTo>
                <a:lnTo>
                  <a:pt x="0" y="0"/>
                </a:lnTo>
              </a:path>
            </a:pathLst>
          </a:custGeom>
          <a:solidFill>
            <a:srgbClr val="8A7B5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60" name="Google Shape;260;p26"/>
          <p:cNvSpPr/>
          <p:nvPr/>
        </p:nvSpPr>
        <p:spPr>
          <a:xfrm>
            <a:off x="5707856" y="1791890"/>
            <a:ext cx="1214438" cy="46434"/>
          </a:xfrm>
          <a:custGeom>
            <a:rect b="b" l="l" r="r" t="t"/>
            <a:pathLst>
              <a:path extrusionOk="0" h="171" w="4500">
                <a:moveTo>
                  <a:pt x="0" y="0"/>
                </a:moveTo>
                <a:lnTo>
                  <a:pt x="4499" y="0"/>
                </a:lnTo>
                <a:lnTo>
                  <a:pt x="4499" y="170"/>
                </a:lnTo>
                <a:lnTo>
                  <a:pt x="0" y="170"/>
                </a:lnTo>
                <a:lnTo>
                  <a:pt x="0" y="0"/>
                </a:lnTo>
              </a:path>
            </a:pathLst>
          </a:custGeom>
          <a:solidFill>
            <a:srgbClr val="897B5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61" name="Google Shape;261;p26"/>
          <p:cNvSpPr/>
          <p:nvPr/>
        </p:nvSpPr>
        <p:spPr>
          <a:xfrm>
            <a:off x="5707856" y="1837134"/>
            <a:ext cx="1214438" cy="46434"/>
          </a:xfrm>
          <a:custGeom>
            <a:rect b="b" l="l" r="r" t="t"/>
            <a:pathLst>
              <a:path extrusionOk="0" h="171" w="4500">
                <a:moveTo>
                  <a:pt x="0" y="0"/>
                </a:moveTo>
                <a:lnTo>
                  <a:pt x="4499" y="0"/>
                </a:lnTo>
                <a:lnTo>
                  <a:pt x="4499" y="170"/>
                </a:lnTo>
                <a:lnTo>
                  <a:pt x="0" y="170"/>
                </a:lnTo>
                <a:lnTo>
                  <a:pt x="0" y="0"/>
                </a:lnTo>
              </a:path>
            </a:pathLst>
          </a:custGeom>
          <a:solidFill>
            <a:srgbClr val="897A5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62" name="Google Shape;262;p26"/>
          <p:cNvSpPr/>
          <p:nvPr/>
        </p:nvSpPr>
        <p:spPr>
          <a:xfrm>
            <a:off x="5707856" y="1883569"/>
            <a:ext cx="1214438" cy="46434"/>
          </a:xfrm>
          <a:custGeom>
            <a:rect b="b" l="l" r="r" t="t"/>
            <a:pathLst>
              <a:path extrusionOk="0" h="170" w="4500">
                <a:moveTo>
                  <a:pt x="0" y="0"/>
                </a:moveTo>
                <a:lnTo>
                  <a:pt x="4499" y="0"/>
                </a:lnTo>
                <a:lnTo>
                  <a:pt x="4499" y="169"/>
                </a:lnTo>
                <a:lnTo>
                  <a:pt x="0" y="169"/>
                </a:lnTo>
                <a:lnTo>
                  <a:pt x="0" y="0"/>
                </a:lnTo>
              </a:path>
            </a:pathLst>
          </a:custGeom>
          <a:solidFill>
            <a:srgbClr val="88795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63" name="Google Shape;263;p26"/>
          <p:cNvSpPr txBox="1"/>
          <p:nvPr/>
        </p:nvSpPr>
        <p:spPr>
          <a:xfrm>
            <a:off x="4545806" y="1556147"/>
            <a:ext cx="7035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processed.</a:t>
            </a:r>
            <a:endParaRPr sz="1100"/>
          </a:p>
        </p:txBody>
      </p:sp>
      <p:sp>
        <p:nvSpPr>
          <p:cNvPr id="264" name="Google Shape;264;p26"/>
          <p:cNvSpPr txBox="1"/>
          <p:nvPr/>
        </p:nvSpPr>
        <p:spPr>
          <a:xfrm>
            <a:off x="5960269" y="1373981"/>
            <a:ext cx="8895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Calculate the </a:t>
            </a:r>
            <a:endParaRPr sz="1100"/>
          </a:p>
        </p:txBody>
      </p:sp>
      <p:sp>
        <p:nvSpPr>
          <p:cNvPr id="265" name="Google Shape;265;p26"/>
          <p:cNvSpPr txBox="1"/>
          <p:nvPr/>
        </p:nvSpPr>
        <p:spPr>
          <a:xfrm>
            <a:off x="5795963" y="1495425"/>
            <a:ext cx="13191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number of launches </a:t>
            </a:r>
            <a:endParaRPr sz="1100"/>
          </a:p>
        </p:txBody>
      </p:sp>
      <p:sp>
        <p:nvSpPr>
          <p:cNvPr id="266" name="Google Shape;266;p26"/>
          <p:cNvSpPr/>
          <p:nvPr/>
        </p:nvSpPr>
        <p:spPr>
          <a:xfrm>
            <a:off x="4789884" y="1932384"/>
            <a:ext cx="3024186" cy="257174"/>
          </a:xfrm>
          <a:custGeom>
            <a:rect b="b" l="l" r="r" t="t"/>
            <a:pathLst>
              <a:path extrusionOk="0" h="951" w="11201">
                <a:moveTo>
                  <a:pt x="11200" y="0"/>
                </a:moveTo>
                <a:lnTo>
                  <a:pt x="11200" y="522"/>
                </a:lnTo>
                <a:cubicBezTo>
                  <a:pt x="11200" y="527"/>
                  <a:pt x="11196" y="531"/>
                  <a:pt x="11191" y="531"/>
                </a:cubicBezTo>
                <a:lnTo>
                  <a:pt x="133" y="531"/>
                </a:lnTo>
                <a:lnTo>
                  <a:pt x="142" y="522"/>
                </a:lnTo>
                <a:lnTo>
                  <a:pt x="142" y="933"/>
                </a:lnTo>
                <a:lnTo>
                  <a:pt x="124" y="933"/>
                </a:lnTo>
                <a:lnTo>
                  <a:pt x="124" y="522"/>
                </a:lnTo>
                <a:cubicBezTo>
                  <a:pt x="124" y="517"/>
                  <a:pt x="128" y="514"/>
                  <a:pt x="133" y="514"/>
                </a:cubicBezTo>
                <a:lnTo>
                  <a:pt x="11191" y="514"/>
                </a:lnTo>
                <a:lnTo>
                  <a:pt x="11182" y="522"/>
                </a:lnTo>
                <a:lnTo>
                  <a:pt x="11182" y="0"/>
                </a:lnTo>
                <a:lnTo>
                  <a:pt x="11200" y="0"/>
                </a:lnTo>
                <a:close/>
                <a:moveTo>
                  <a:pt x="264" y="725"/>
                </a:moveTo>
                <a:lnTo>
                  <a:pt x="133" y="950"/>
                </a:lnTo>
                <a:lnTo>
                  <a:pt x="2" y="725"/>
                </a:lnTo>
                <a:cubicBezTo>
                  <a:pt x="0" y="720"/>
                  <a:pt x="1" y="715"/>
                  <a:pt x="5" y="713"/>
                </a:cubicBezTo>
                <a:cubicBezTo>
                  <a:pt x="9" y="710"/>
                  <a:pt x="15" y="712"/>
                  <a:pt x="17" y="716"/>
                </a:cubicBezTo>
                <a:lnTo>
                  <a:pt x="141" y="928"/>
                </a:lnTo>
                <a:lnTo>
                  <a:pt x="126" y="928"/>
                </a:lnTo>
                <a:lnTo>
                  <a:pt x="249" y="716"/>
                </a:lnTo>
                <a:cubicBezTo>
                  <a:pt x="251" y="712"/>
                  <a:pt x="257" y="710"/>
                  <a:pt x="261" y="713"/>
                </a:cubicBezTo>
                <a:cubicBezTo>
                  <a:pt x="265" y="715"/>
                  <a:pt x="267" y="720"/>
                  <a:pt x="264" y="725"/>
                </a:cubicBezTo>
                <a:close/>
              </a:path>
            </a:pathLst>
          </a:custGeom>
          <a:solidFill>
            <a:srgbClr val="91846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67" name="Google Shape;267;p26"/>
          <p:cNvSpPr/>
          <p:nvPr/>
        </p:nvSpPr>
        <p:spPr>
          <a:xfrm>
            <a:off x="7200900" y="1200150"/>
            <a:ext cx="1214438" cy="23813"/>
          </a:xfrm>
          <a:custGeom>
            <a:rect b="b" l="l" r="r" t="t"/>
            <a:pathLst>
              <a:path extrusionOk="0" h="86" w="4499">
                <a:moveTo>
                  <a:pt x="0" y="0"/>
                </a:moveTo>
                <a:lnTo>
                  <a:pt x="4498" y="0"/>
                </a:lnTo>
                <a:lnTo>
                  <a:pt x="4498" y="85"/>
                </a:lnTo>
                <a:lnTo>
                  <a:pt x="0" y="85"/>
                </a:lnTo>
                <a:lnTo>
                  <a:pt x="0" y="0"/>
                </a:lnTo>
              </a:path>
            </a:pathLst>
          </a:custGeom>
          <a:solidFill>
            <a:srgbClr val="978B7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68" name="Google Shape;268;p26"/>
          <p:cNvSpPr/>
          <p:nvPr/>
        </p:nvSpPr>
        <p:spPr>
          <a:xfrm>
            <a:off x="7200900" y="1222772"/>
            <a:ext cx="1214438" cy="23813"/>
          </a:xfrm>
          <a:custGeom>
            <a:rect b="b" l="l" r="r" t="t"/>
            <a:pathLst>
              <a:path extrusionOk="0" h="86" w="4499">
                <a:moveTo>
                  <a:pt x="0" y="0"/>
                </a:moveTo>
                <a:lnTo>
                  <a:pt x="4498" y="0"/>
                </a:lnTo>
                <a:lnTo>
                  <a:pt x="4498" y="85"/>
                </a:lnTo>
                <a:lnTo>
                  <a:pt x="0" y="85"/>
                </a:lnTo>
                <a:lnTo>
                  <a:pt x="0" y="0"/>
                </a:lnTo>
              </a:path>
            </a:pathLst>
          </a:custGeom>
          <a:solidFill>
            <a:srgbClr val="968A7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69" name="Google Shape;269;p26"/>
          <p:cNvSpPr/>
          <p:nvPr/>
        </p:nvSpPr>
        <p:spPr>
          <a:xfrm>
            <a:off x="7200900" y="1245394"/>
            <a:ext cx="1214438" cy="23813"/>
          </a:xfrm>
          <a:custGeom>
            <a:rect b="b" l="l" r="r" t="t"/>
            <a:pathLst>
              <a:path extrusionOk="0" h="87" w="4499">
                <a:moveTo>
                  <a:pt x="0" y="0"/>
                </a:moveTo>
                <a:lnTo>
                  <a:pt x="4498" y="0"/>
                </a:lnTo>
                <a:lnTo>
                  <a:pt x="4498" y="86"/>
                </a:lnTo>
                <a:lnTo>
                  <a:pt x="0" y="86"/>
                </a:lnTo>
                <a:lnTo>
                  <a:pt x="0" y="0"/>
                </a:lnTo>
              </a:path>
            </a:pathLst>
          </a:custGeom>
          <a:solidFill>
            <a:srgbClr val="968A7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0" name="Google Shape;270;p26"/>
          <p:cNvSpPr/>
          <p:nvPr/>
        </p:nvSpPr>
        <p:spPr>
          <a:xfrm>
            <a:off x="7200900" y="1268015"/>
            <a:ext cx="1214438" cy="23813"/>
          </a:xfrm>
          <a:custGeom>
            <a:rect b="b" l="l" r="r" t="t"/>
            <a:pathLst>
              <a:path extrusionOk="0" h="86" w="4499">
                <a:moveTo>
                  <a:pt x="0" y="0"/>
                </a:moveTo>
                <a:lnTo>
                  <a:pt x="4498" y="0"/>
                </a:lnTo>
                <a:lnTo>
                  <a:pt x="4498" y="85"/>
                </a:lnTo>
                <a:lnTo>
                  <a:pt x="0" y="85"/>
                </a:lnTo>
                <a:lnTo>
                  <a:pt x="0" y="0"/>
                </a:lnTo>
              </a:path>
            </a:pathLst>
          </a:custGeom>
          <a:solidFill>
            <a:srgbClr val="96897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1" name="Google Shape;271;p26"/>
          <p:cNvSpPr/>
          <p:nvPr/>
        </p:nvSpPr>
        <p:spPr>
          <a:xfrm>
            <a:off x="7200900" y="1290638"/>
            <a:ext cx="1214438" cy="23813"/>
          </a:xfrm>
          <a:custGeom>
            <a:rect b="b" l="l" r="r" t="t"/>
            <a:pathLst>
              <a:path extrusionOk="0" h="86" w="4499">
                <a:moveTo>
                  <a:pt x="0" y="0"/>
                </a:moveTo>
                <a:lnTo>
                  <a:pt x="4498" y="0"/>
                </a:lnTo>
                <a:lnTo>
                  <a:pt x="4498" y="85"/>
                </a:lnTo>
                <a:lnTo>
                  <a:pt x="0" y="85"/>
                </a:lnTo>
                <a:lnTo>
                  <a:pt x="0" y="0"/>
                </a:lnTo>
              </a:path>
            </a:pathLst>
          </a:custGeom>
          <a:solidFill>
            <a:srgbClr val="95887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2" name="Google Shape;272;p26"/>
          <p:cNvSpPr/>
          <p:nvPr/>
        </p:nvSpPr>
        <p:spPr>
          <a:xfrm>
            <a:off x="7200900" y="1313259"/>
            <a:ext cx="1214438" cy="23813"/>
          </a:xfrm>
          <a:custGeom>
            <a:rect b="b" l="l" r="r" t="t"/>
            <a:pathLst>
              <a:path extrusionOk="0" h="87" w="4499">
                <a:moveTo>
                  <a:pt x="0" y="0"/>
                </a:moveTo>
                <a:lnTo>
                  <a:pt x="4498" y="0"/>
                </a:lnTo>
                <a:lnTo>
                  <a:pt x="4498" y="86"/>
                </a:lnTo>
                <a:lnTo>
                  <a:pt x="0" y="86"/>
                </a:lnTo>
                <a:lnTo>
                  <a:pt x="0" y="0"/>
                </a:lnTo>
              </a:path>
            </a:pathLst>
          </a:custGeom>
          <a:solidFill>
            <a:srgbClr val="95887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3" name="Google Shape;273;p26"/>
          <p:cNvSpPr/>
          <p:nvPr/>
        </p:nvSpPr>
        <p:spPr>
          <a:xfrm>
            <a:off x="7200900" y="1337072"/>
            <a:ext cx="1214438" cy="23813"/>
          </a:xfrm>
          <a:custGeom>
            <a:rect b="b" l="l" r="r" t="t"/>
            <a:pathLst>
              <a:path extrusionOk="0" h="86" w="4499">
                <a:moveTo>
                  <a:pt x="0" y="0"/>
                </a:moveTo>
                <a:lnTo>
                  <a:pt x="4498" y="0"/>
                </a:lnTo>
                <a:lnTo>
                  <a:pt x="4498" y="85"/>
                </a:lnTo>
                <a:lnTo>
                  <a:pt x="0" y="85"/>
                </a:lnTo>
                <a:lnTo>
                  <a:pt x="0" y="0"/>
                </a:lnTo>
              </a:path>
            </a:pathLst>
          </a:custGeom>
          <a:solidFill>
            <a:srgbClr val="95876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4" name="Google Shape;274;p26"/>
          <p:cNvSpPr/>
          <p:nvPr/>
        </p:nvSpPr>
        <p:spPr>
          <a:xfrm>
            <a:off x="7200900" y="1359694"/>
            <a:ext cx="1214438" cy="23813"/>
          </a:xfrm>
          <a:custGeom>
            <a:rect b="b" l="l" r="r" t="t"/>
            <a:pathLst>
              <a:path extrusionOk="0" h="86" w="4499">
                <a:moveTo>
                  <a:pt x="0" y="0"/>
                </a:moveTo>
                <a:lnTo>
                  <a:pt x="4498" y="0"/>
                </a:lnTo>
                <a:lnTo>
                  <a:pt x="4498" y="85"/>
                </a:lnTo>
                <a:lnTo>
                  <a:pt x="0" y="85"/>
                </a:lnTo>
                <a:lnTo>
                  <a:pt x="0" y="0"/>
                </a:lnTo>
              </a:path>
            </a:pathLst>
          </a:custGeom>
          <a:solidFill>
            <a:srgbClr val="94876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5" name="Google Shape;275;p26"/>
          <p:cNvSpPr/>
          <p:nvPr/>
        </p:nvSpPr>
        <p:spPr>
          <a:xfrm>
            <a:off x="7200900" y="1382315"/>
            <a:ext cx="1214438" cy="23813"/>
          </a:xfrm>
          <a:custGeom>
            <a:rect b="b" l="l" r="r" t="t"/>
            <a:pathLst>
              <a:path extrusionOk="0" h="87" w="4499">
                <a:moveTo>
                  <a:pt x="0" y="0"/>
                </a:moveTo>
                <a:lnTo>
                  <a:pt x="4498" y="0"/>
                </a:lnTo>
                <a:lnTo>
                  <a:pt x="4498" y="86"/>
                </a:lnTo>
                <a:lnTo>
                  <a:pt x="0" y="86"/>
                </a:lnTo>
                <a:lnTo>
                  <a:pt x="0" y="0"/>
                </a:lnTo>
              </a:path>
            </a:pathLst>
          </a:custGeom>
          <a:solidFill>
            <a:srgbClr val="94866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6" name="Google Shape;276;p26"/>
          <p:cNvSpPr/>
          <p:nvPr/>
        </p:nvSpPr>
        <p:spPr>
          <a:xfrm>
            <a:off x="7200900" y="1404938"/>
            <a:ext cx="1214438" cy="23813"/>
          </a:xfrm>
          <a:custGeom>
            <a:rect b="b" l="l" r="r" t="t"/>
            <a:pathLst>
              <a:path extrusionOk="0" h="86" w="4499">
                <a:moveTo>
                  <a:pt x="0" y="0"/>
                </a:moveTo>
                <a:lnTo>
                  <a:pt x="4498" y="0"/>
                </a:lnTo>
                <a:lnTo>
                  <a:pt x="4498" y="85"/>
                </a:lnTo>
                <a:lnTo>
                  <a:pt x="0" y="85"/>
                </a:lnTo>
                <a:lnTo>
                  <a:pt x="0" y="0"/>
                </a:lnTo>
              </a:path>
            </a:pathLst>
          </a:custGeom>
          <a:solidFill>
            <a:srgbClr val="93866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7" name="Google Shape;277;p26"/>
          <p:cNvSpPr/>
          <p:nvPr/>
        </p:nvSpPr>
        <p:spPr>
          <a:xfrm>
            <a:off x="7200900" y="1427559"/>
            <a:ext cx="1214438" cy="23813"/>
          </a:xfrm>
          <a:custGeom>
            <a:rect b="b" l="l" r="r" t="t"/>
            <a:pathLst>
              <a:path extrusionOk="0" h="86" w="4499">
                <a:moveTo>
                  <a:pt x="0" y="0"/>
                </a:moveTo>
                <a:lnTo>
                  <a:pt x="4498" y="0"/>
                </a:lnTo>
                <a:lnTo>
                  <a:pt x="4498" y="85"/>
                </a:lnTo>
                <a:lnTo>
                  <a:pt x="0" y="85"/>
                </a:lnTo>
                <a:lnTo>
                  <a:pt x="0" y="0"/>
                </a:lnTo>
              </a:path>
            </a:pathLst>
          </a:custGeom>
          <a:solidFill>
            <a:srgbClr val="93856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8" name="Google Shape;278;p26"/>
          <p:cNvSpPr/>
          <p:nvPr/>
        </p:nvSpPr>
        <p:spPr>
          <a:xfrm>
            <a:off x="7200900" y="1450181"/>
            <a:ext cx="1214438" cy="23813"/>
          </a:xfrm>
          <a:custGeom>
            <a:rect b="b" l="l" r="r" t="t"/>
            <a:pathLst>
              <a:path extrusionOk="0" h="87" w="4499">
                <a:moveTo>
                  <a:pt x="0" y="0"/>
                </a:moveTo>
                <a:lnTo>
                  <a:pt x="4498" y="0"/>
                </a:lnTo>
                <a:lnTo>
                  <a:pt x="4498" y="86"/>
                </a:lnTo>
                <a:lnTo>
                  <a:pt x="0" y="86"/>
                </a:lnTo>
                <a:lnTo>
                  <a:pt x="0" y="0"/>
                </a:lnTo>
              </a:path>
            </a:pathLst>
          </a:custGeom>
          <a:solidFill>
            <a:srgbClr val="93856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79" name="Google Shape;279;p26"/>
          <p:cNvSpPr/>
          <p:nvPr/>
        </p:nvSpPr>
        <p:spPr>
          <a:xfrm>
            <a:off x="7200900" y="1472803"/>
            <a:ext cx="1214438" cy="23813"/>
          </a:xfrm>
          <a:custGeom>
            <a:rect b="b" l="l" r="r" t="t"/>
            <a:pathLst>
              <a:path extrusionOk="0" h="86" w="4499">
                <a:moveTo>
                  <a:pt x="0" y="0"/>
                </a:moveTo>
                <a:lnTo>
                  <a:pt x="4498" y="0"/>
                </a:lnTo>
                <a:lnTo>
                  <a:pt x="4498" y="85"/>
                </a:lnTo>
                <a:lnTo>
                  <a:pt x="0" y="85"/>
                </a:lnTo>
                <a:lnTo>
                  <a:pt x="0" y="0"/>
                </a:lnTo>
              </a:path>
            </a:pathLst>
          </a:custGeom>
          <a:solidFill>
            <a:srgbClr val="92846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0" name="Google Shape;280;p26"/>
          <p:cNvSpPr/>
          <p:nvPr/>
        </p:nvSpPr>
        <p:spPr>
          <a:xfrm>
            <a:off x="7200900" y="1496615"/>
            <a:ext cx="1214438" cy="23813"/>
          </a:xfrm>
          <a:custGeom>
            <a:rect b="b" l="l" r="r" t="t"/>
            <a:pathLst>
              <a:path extrusionOk="0" h="86" w="4499">
                <a:moveTo>
                  <a:pt x="0" y="0"/>
                </a:moveTo>
                <a:lnTo>
                  <a:pt x="4498" y="0"/>
                </a:lnTo>
                <a:lnTo>
                  <a:pt x="4498" y="85"/>
                </a:lnTo>
                <a:lnTo>
                  <a:pt x="0" y="85"/>
                </a:lnTo>
                <a:lnTo>
                  <a:pt x="0" y="0"/>
                </a:lnTo>
              </a:path>
            </a:pathLst>
          </a:custGeom>
          <a:solidFill>
            <a:srgbClr val="92836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1" name="Google Shape;281;p26"/>
          <p:cNvSpPr/>
          <p:nvPr/>
        </p:nvSpPr>
        <p:spPr>
          <a:xfrm>
            <a:off x="7200900" y="1519238"/>
            <a:ext cx="1214438" cy="23813"/>
          </a:xfrm>
          <a:custGeom>
            <a:rect b="b" l="l" r="r" t="t"/>
            <a:pathLst>
              <a:path extrusionOk="0" h="87" w="4499">
                <a:moveTo>
                  <a:pt x="0" y="0"/>
                </a:moveTo>
                <a:lnTo>
                  <a:pt x="4498" y="0"/>
                </a:lnTo>
                <a:lnTo>
                  <a:pt x="4498" y="86"/>
                </a:lnTo>
                <a:lnTo>
                  <a:pt x="0" y="86"/>
                </a:lnTo>
                <a:lnTo>
                  <a:pt x="0" y="0"/>
                </a:lnTo>
              </a:path>
            </a:pathLst>
          </a:custGeom>
          <a:solidFill>
            <a:srgbClr val="92836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2" name="Google Shape;282;p26"/>
          <p:cNvSpPr/>
          <p:nvPr/>
        </p:nvSpPr>
        <p:spPr>
          <a:xfrm>
            <a:off x="7200900" y="1541859"/>
            <a:ext cx="1214438" cy="23813"/>
          </a:xfrm>
          <a:custGeom>
            <a:rect b="b" l="l" r="r" t="t"/>
            <a:pathLst>
              <a:path extrusionOk="0" h="86" w="4499">
                <a:moveTo>
                  <a:pt x="0" y="0"/>
                </a:moveTo>
                <a:lnTo>
                  <a:pt x="4498" y="0"/>
                </a:lnTo>
                <a:lnTo>
                  <a:pt x="4498" y="85"/>
                </a:lnTo>
                <a:lnTo>
                  <a:pt x="0" y="85"/>
                </a:lnTo>
                <a:lnTo>
                  <a:pt x="0" y="0"/>
                </a:lnTo>
              </a:path>
            </a:pathLst>
          </a:custGeom>
          <a:solidFill>
            <a:srgbClr val="91826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3" name="Google Shape;283;p26"/>
          <p:cNvSpPr/>
          <p:nvPr/>
        </p:nvSpPr>
        <p:spPr>
          <a:xfrm>
            <a:off x="7200900" y="1564481"/>
            <a:ext cx="1214438" cy="46434"/>
          </a:xfrm>
          <a:custGeom>
            <a:rect b="b" l="l" r="r" t="t"/>
            <a:pathLst>
              <a:path extrusionOk="0" h="171" w="4499">
                <a:moveTo>
                  <a:pt x="0" y="0"/>
                </a:moveTo>
                <a:lnTo>
                  <a:pt x="4498" y="0"/>
                </a:lnTo>
                <a:lnTo>
                  <a:pt x="4498" y="170"/>
                </a:lnTo>
                <a:lnTo>
                  <a:pt x="0" y="170"/>
                </a:lnTo>
                <a:lnTo>
                  <a:pt x="0" y="0"/>
                </a:lnTo>
              </a:path>
            </a:pathLst>
          </a:custGeom>
          <a:solidFill>
            <a:srgbClr val="91826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4" name="Google Shape;284;p26"/>
          <p:cNvSpPr/>
          <p:nvPr/>
        </p:nvSpPr>
        <p:spPr>
          <a:xfrm>
            <a:off x="7200900" y="1609725"/>
            <a:ext cx="1214438" cy="46434"/>
          </a:xfrm>
          <a:custGeom>
            <a:rect b="b" l="l" r="r" t="t"/>
            <a:pathLst>
              <a:path extrusionOk="0" h="170" w="4499">
                <a:moveTo>
                  <a:pt x="0" y="0"/>
                </a:moveTo>
                <a:lnTo>
                  <a:pt x="4498" y="0"/>
                </a:lnTo>
                <a:lnTo>
                  <a:pt x="4498" y="169"/>
                </a:lnTo>
                <a:lnTo>
                  <a:pt x="0" y="169"/>
                </a:lnTo>
                <a:lnTo>
                  <a:pt x="0" y="0"/>
                </a:lnTo>
              </a:path>
            </a:pathLst>
          </a:custGeom>
          <a:solidFill>
            <a:srgbClr val="90816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5" name="Google Shape;285;p26"/>
          <p:cNvSpPr/>
          <p:nvPr/>
        </p:nvSpPr>
        <p:spPr>
          <a:xfrm>
            <a:off x="7200900" y="1654969"/>
            <a:ext cx="1214438" cy="46434"/>
          </a:xfrm>
          <a:custGeom>
            <a:rect b="b" l="l" r="r" t="t"/>
            <a:pathLst>
              <a:path extrusionOk="0" h="172" w="4499">
                <a:moveTo>
                  <a:pt x="0" y="0"/>
                </a:moveTo>
                <a:lnTo>
                  <a:pt x="4498" y="0"/>
                </a:lnTo>
                <a:lnTo>
                  <a:pt x="4498" y="171"/>
                </a:lnTo>
                <a:lnTo>
                  <a:pt x="0" y="171"/>
                </a:lnTo>
                <a:lnTo>
                  <a:pt x="0" y="0"/>
                </a:lnTo>
              </a:path>
            </a:pathLst>
          </a:custGeom>
          <a:solidFill>
            <a:srgbClr val="8F806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6" name="Google Shape;286;p26"/>
          <p:cNvSpPr/>
          <p:nvPr/>
        </p:nvSpPr>
        <p:spPr>
          <a:xfrm>
            <a:off x="7200900" y="1701403"/>
            <a:ext cx="1214438" cy="46434"/>
          </a:xfrm>
          <a:custGeom>
            <a:rect b="b" l="l" r="r" t="t"/>
            <a:pathLst>
              <a:path extrusionOk="0" h="171" w="4499">
                <a:moveTo>
                  <a:pt x="0" y="0"/>
                </a:moveTo>
                <a:lnTo>
                  <a:pt x="4498" y="0"/>
                </a:lnTo>
                <a:lnTo>
                  <a:pt x="4498" y="170"/>
                </a:lnTo>
                <a:lnTo>
                  <a:pt x="0" y="170"/>
                </a:lnTo>
                <a:lnTo>
                  <a:pt x="0" y="0"/>
                </a:lnTo>
              </a:path>
            </a:pathLst>
          </a:custGeom>
          <a:solidFill>
            <a:srgbClr val="8F806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7" name="Google Shape;287;p26"/>
          <p:cNvSpPr/>
          <p:nvPr/>
        </p:nvSpPr>
        <p:spPr>
          <a:xfrm>
            <a:off x="7200900" y="1746647"/>
            <a:ext cx="1214438" cy="46434"/>
          </a:xfrm>
          <a:custGeom>
            <a:rect b="b" l="l" r="r" t="t"/>
            <a:pathLst>
              <a:path extrusionOk="0" h="170" w="4499">
                <a:moveTo>
                  <a:pt x="0" y="0"/>
                </a:moveTo>
                <a:lnTo>
                  <a:pt x="4498" y="0"/>
                </a:lnTo>
                <a:lnTo>
                  <a:pt x="4498" y="169"/>
                </a:lnTo>
                <a:lnTo>
                  <a:pt x="0" y="169"/>
                </a:lnTo>
                <a:lnTo>
                  <a:pt x="0" y="0"/>
                </a:lnTo>
              </a:path>
            </a:pathLst>
          </a:custGeom>
          <a:solidFill>
            <a:srgbClr val="8E7F6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8" name="Google Shape;288;p26"/>
          <p:cNvSpPr/>
          <p:nvPr/>
        </p:nvSpPr>
        <p:spPr>
          <a:xfrm>
            <a:off x="7200900" y="1791890"/>
            <a:ext cx="1214438" cy="46434"/>
          </a:xfrm>
          <a:custGeom>
            <a:rect b="b" l="l" r="r" t="t"/>
            <a:pathLst>
              <a:path extrusionOk="0" h="171" w="4499">
                <a:moveTo>
                  <a:pt x="0" y="0"/>
                </a:moveTo>
                <a:lnTo>
                  <a:pt x="4498" y="0"/>
                </a:lnTo>
                <a:lnTo>
                  <a:pt x="4498" y="170"/>
                </a:lnTo>
                <a:lnTo>
                  <a:pt x="0" y="170"/>
                </a:lnTo>
                <a:lnTo>
                  <a:pt x="0" y="0"/>
                </a:lnTo>
              </a:path>
            </a:pathLst>
          </a:custGeom>
          <a:solidFill>
            <a:srgbClr val="8E7F6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89" name="Google Shape;289;p26"/>
          <p:cNvSpPr/>
          <p:nvPr/>
        </p:nvSpPr>
        <p:spPr>
          <a:xfrm>
            <a:off x="7200900" y="1837134"/>
            <a:ext cx="1214438" cy="46434"/>
          </a:xfrm>
          <a:custGeom>
            <a:rect b="b" l="l" r="r" t="t"/>
            <a:pathLst>
              <a:path extrusionOk="0" h="171" w="4499">
                <a:moveTo>
                  <a:pt x="0" y="0"/>
                </a:moveTo>
                <a:lnTo>
                  <a:pt x="4498" y="0"/>
                </a:lnTo>
                <a:lnTo>
                  <a:pt x="4498" y="170"/>
                </a:lnTo>
                <a:lnTo>
                  <a:pt x="0" y="170"/>
                </a:lnTo>
                <a:lnTo>
                  <a:pt x="0" y="0"/>
                </a:lnTo>
              </a:path>
            </a:pathLst>
          </a:custGeom>
          <a:solidFill>
            <a:srgbClr val="8D7E6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90" name="Google Shape;290;p26"/>
          <p:cNvSpPr/>
          <p:nvPr/>
        </p:nvSpPr>
        <p:spPr>
          <a:xfrm>
            <a:off x="7200900" y="1883569"/>
            <a:ext cx="1214438" cy="46434"/>
          </a:xfrm>
          <a:custGeom>
            <a:rect b="b" l="l" r="r" t="t"/>
            <a:pathLst>
              <a:path extrusionOk="0" h="170" w="4499">
                <a:moveTo>
                  <a:pt x="0" y="0"/>
                </a:moveTo>
                <a:lnTo>
                  <a:pt x="4498" y="0"/>
                </a:lnTo>
                <a:lnTo>
                  <a:pt x="4498" y="169"/>
                </a:lnTo>
                <a:lnTo>
                  <a:pt x="0" y="169"/>
                </a:lnTo>
                <a:lnTo>
                  <a:pt x="0" y="0"/>
                </a:lnTo>
              </a:path>
            </a:pathLst>
          </a:custGeom>
          <a:solidFill>
            <a:srgbClr val="8C7D6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91" name="Google Shape;291;p26"/>
          <p:cNvSpPr txBox="1"/>
          <p:nvPr/>
        </p:nvSpPr>
        <p:spPr>
          <a:xfrm>
            <a:off x="6003131" y="1610915"/>
            <a:ext cx="7548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at each site</a:t>
            </a:r>
            <a:endParaRPr sz="1100"/>
          </a:p>
        </p:txBody>
      </p:sp>
      <p:sp>
        <p:nvSpPr>
          <p:cNvPr id="292" name="Google Shape;292;p26"/>
          <p:cNvSpPr txBox="1"/>
          <p:nvPr/>
        </p:nvSpPr>
        <p:spPr>
          <a:xfrm>
            <a:off x="7454503" y="1314450"/>
            <a:ext cx="8895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Calculate the </a:t>
            </a:r>
            <a:endParaRPr sz="1100"/>
          </a:p>
        </p:txBody>
      </p:sp>
      <p:sp>
        <p:nvSpPr>
          <p:cNvPr id="293" name="Google Shape;293;p26"/>
          <p:cNvSpPr txBox="1"/>
          <p:nvPr/>
        </p:nvSpPr>
        <p:spPr>
          <a:xfrm>
            <a:off x="7490222" y="1435894"/>
            <a:ext cx="8178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number and </a:t>
            </a:r>
            <a:endParaRPr sz="1100"/>
          </a:p>
        </p:txBody>
      </p:sp>
      <p:sp>
        <p:nvSpPr>
          <p:cNvPr id="294" name="Google Shape;294;p26"/>
          <p:cNvSpPr txBox="1"/>
          <p:nvPr/>
        </p:nvSpPr>
        <p:spPr>
          <a:xfrm>
            <a:off x="7304484" y="1551384"/>
            <a:ext cx="12633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occurrence of each </a:t>
            </a:r>
            <a:endParaRPr sz="1100"/>
          </a:p>
        </p:txBody>
      </p:sp>
      <p:sp>
        <p:nvSpPr>
          <p:cNvPr id="295" name="Google Shape;295;p26"/>
          <p:cNvSpPr/>
          <p:nvPr/>
        </p:nvSpPr>
        <p:spPr>
          <a:xfrm>
            <a:off x="5432822" y="2537221"/>
            <a:ext cx="257174" cy="72628"/>
          </a:xfrm>
          <a:custGeom>
            <a:rect b="b" l="l" r="r" t="t"/>
            <a:pathLst>
              <a:path extrusionOk="0" h="269" w="951">
                <a:moveTo>
                  <a:pt x="0" y="124"/>
                </a:moveTo>
                <a:lnTo>
                  <a:pt x="932" y="124"/>
                </a:lnTo>
                <a:lnTo>
                  <a:pt x="932" y="142"/>
                </a:lnTo>
                <a:lnTo>
                  <a:pt x="0" y="142"/>
                </a:lnTo>
                <a:lnTo>
                  <a:pt x="0" y="124"/>
                </a:lnTo>
                <a:close/>
                <a:moveTo>
                  <a:pt x="725" y="2"/>
                </a:moveTo>
                <a:lnTo>
                  <a:pt x="950" y="133"/>
                </a:lnTo>
                <a:lnTo>
                  <a:pt x="725" y="265"/>
                </a:lnTo>
                <a:cubicBezTo>
                  <a:pt x="721" y="268"/>
                  <a:pt x="716" y="267"/>
                  <a:pt x="713" y="262"/>
                </a:cubicBezTo>
                <a:cubicBezTo>
                  <a:pt x="711" y="258"/>
                  <a:pt x="712" y="253"/>
                  <a:pt x="716" y="250"/>
                </a:cubicBezTo>
                <a:lnTo>
                  <a:pt x="928" y="126"/>
                </a:lnTo>
                <a:lnTo>
                  <a:pt x="928" y="141"/>
                </a:lnTo>
                <a:lnTo>
                  <a:pt x="716" y="18"/>
                </a:lnTo>
                <a:cubicBezTo>
                  <a:pt x="712" y="15"/>
                  <a:pt x="711" y="10"/>
                  <a:pt x="713" y="6"/>
                </a:cubicBezTo>
                <a:cubicBezTo>
                  <a:pt x="716" y="1"/>
                  <a:pt x="721" y="0"/>
                  <a:pt x="725" y="2"/>
                </a:cubicBezTo>
                <a:close/>
              </a:path>
            </a:pathLst>
          </a:custGeom>
          <a:solidFill>
            <a:srgbClr val="95897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96" name="Google Shape;296;p26"/>
          <p:cNvSpPr/>
          <p:nvPr/>
        </p:nvSpPr>
        <p:spPr>
          <a:xfrm>
            <a:off x="4214813" y="2207419"/>
            <a:ext cx="1214438" cy="23813"/>
          </a:xfrm>
          <a:custGeom>
            <a:rect b="b" l="l" r="r" t="t"/>
            <a:pathLst>
              <a:path extrusionOk="0" h="86" w="4500">
                <a:moveTo>
                  <a:pt x="0" y="0"/>
                </a:moveTo>
                <a:lnTo>
                  <a:pt x="4499" y="0"/>
                </a:lnTo>
                <a:lnTo>
                  <a:pt x="4499" y="85"/>
                </a:lnTo>
                <a:lnTo>
                  <a:pt x="0" y="85"/>
                </a:lnTo>
                <a:lnTo>
                  <a:pt x="0" y="0"/>
                </a:lnTo>
              </a:path>
            </a:pathLst>
          </a:custGeom>
          <a:solidFill>
            <a:srgbClr val="9B8F7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97" name="Google Shape;297;p26"/>
          <p:cNvSpPr/>
          <p:nvPr/>
        </p:nvSpPr>
        <p:spPr>
          <a:xfrm>
            <a:off x="4214813" y="2230040"/>
            <a:ext cx="1214438" cy="23813"/>
          </a:xfrm>
          <a:custGeom>
            <a:rect b="b" l="l" r="r" t="t"/>
            <a:pathLst>
              <a:path extrusionOk="0" h="87" w="4500">
                <a:moveTo>
                  <a:pt x="0" y="0"/>
                </a:moveTo>
                <a:lnTo>
                  <a:pt x="4499" y="0"/>
                </a:lnTo>
                <a:lnTo>
                  <a:pt x="4499" y="86"/>
                </a:lnTo>
                <a:lnTo>
                  <a:pt x="0" y="86"/>
                </a:lnTo>
                <a:lnTo>
                  <a:pt x="0" y="0"/>
                </a:lnTo>
              </a:path>
            </a:pathLst>
          </a:custGeom>
          <a:solidFill>
            <a:srgbClr val="9A8E7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98" name="Google Shape;298;p26"/>
          <p:cNvSpPr/>
          <p:nvPr/>
        </p:nvSpPr>
        <p:spPr>
          <a:xfrm>
            <a:off x="4214813" y="2252663"/>
            <a:ext cx="1214438" cy="23813"/>
          </a:xfrm>
          <a:custGeom>
            <a:rect b="b" l="l" r="r" t="t"/>
            <a:pathLst>
              <a:path extrusionOk="0" h="86" w="4500">
                <a:moveTo>
                  <a:pt x="0" y="0"/>
                </a:moveTo>
                <a:lnTo>
                  <a:pt x="4499" y="0"/>
                </a:lnTo>
                <a:lnTo>
                  <a:pt x="4499" y="85"/>
                </a:lnTo>
                <a:lnTo>
                  <a:pt x="0" y="85"/>
                </a:lnTo>
                <a:lnTo>
                  <a:pt x="0" y="0"/>
                </a:lnTo>
              </a:path>
            </a:pathLst>
          </a:custGeom>
          <a:solidFill>
            <a:srgbClr val="9A8E7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299" name="Google Shape;299;p26"/>
          <p:cNvSpPr/>
          <p:nvPr/>
        </p:nvSpPr>
        <p:spPr>
          <a:xfrm>
            <a:off x="4214813" y="2275284"/>
            <a:ext cx="1214438" cy="23813"/>
          </a:xfrm>
          <a:custGeom>
            <a:rect b="b" l="l" r="r" t="t"/>
            <a:pathLst>
              <a:path extrusionOk="0" h="86" w="4500">
                <a:moveTo>
                  <a:pt x="0" y="0"/>
                </a:moveTo>
                <a:lnTo>
                  <a:pt x="4499" y="0"/>
                </a:lnTo>
                <a:lnTo>
                  <a:pt x="4499" y="85"/>
                </a:lnTo>
                <a:lnTo>
                  <a:pt x="0" y="85"/>
                </a:lnTo>
                <a:lnTo>
                  <a:pt x="0" y="0"/>
                </a:lnTo>
              </a:path>
            </a:pathLst>
          </a:custGeom>
          <a:solidFill>
            <a:srgbClr val="998D7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0" name="Google Shape;300;p26"/>
          <p:cNvSpPr/>
          <p:nvPr/>
        </p:nvSpPr>
        <p:spPr>
          <a:xfrm>
            <a:off x="4214813" y="2297906"/>
            <a:ext cx="1214438" cy="23813"/>
          </a:xfrm>
          <a:custGeom>
            <a:rect b="b" l="l" r="r" t="t"/>
            <a:pathLst>
              <a:path extrusionOk="0" h="87" w="4500">
                <a:moveTo>
                  <a:pt x="0" y="0"/>
                </a:moveTo>
                <a:lnTo>
                  <a:pt x="4499" y="0"/>
                </a:lnTo>
                <a:lnTo>
                  <a:pt x="4499" y="86"/>
                </a:lnTo>
                <a:lnTo>
                  <a:pt x="0" y="86"/>
                </a:lnTo>
                <a:lnTo>
                  <a:pt x="0" y="0"/>
                </a:lnTo>
              </a:path>
            </a:pathLst>
          </a:custGeom>
          <a:solidFill>
            <a:srgbClr val="998D7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1" name="Google Shape;301;p26"/>
          <p:cNvSpPr/>
          <p:nvPr/>
        </p:nvSpPr>
        <p:spPr>
          <a:xfrm>
            <a:off x="4214813" y="2321719"/>
            <a:ext cx="1214438" cy="23813"/>
          </a:xfrm>
          <a:custGeom>
            <a:rect b="b" l="l" r="r" t="t"/>
            <a:pathLst>
              <a:path extrusionOk="0" h="86" w="4500">
                <a:moveTo>
                  <a:pt x="0" y="0"/>
                </a:moveTo>
                <a:lnTo>
                  <a:pt x="4499" y="0"/>
                </a:lnTo>
                <a:lnTo>
                  <a:pt x="4499" y="85"/>
                </a:lnTo>
                <a:lnTo>
                  <a:pt x="0" y="85"/>
                </a:lnTo>
                <a:lnTo>
                  <a:pt x="0" y="0"/>
                </a:lnTo>
              </a:path>
            </a:pathLst>
          </a:custGeom>
          <a:solidFill>
            <a:srgbClr val="998C7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2" name="Google Shape;302;p26"/>
          <p:cNvSpPr/>
          <p:nvPr/>
        </p:nvSpPr>
        <p:spPr>
          <a:xfrm>
            <a:off x="4214813" y="2344340"/>
            <a:ext cx="1214438" cy="23813"/>
          </a:xfrm>
          <a:custGeom>
            <a:rect b="b" l="l" r="r" t="t"/>
            <a:pathLst>
              <a:path extrusionOk="0" h="86" w="4500">
                <a:moveTo>
                  <a:pt x="0" y="0"/>
                </a:moveTo>
                <a:lnTo>
                  <a:pt x="4499" y="0"/>
                </a:lnTo>
                <a:lnTo>
                  <a:pt x="4499" y="85"/>
                </a:lnTo>
                <a:lnTo>
                  <a:pt x="0" y="85"/>
                </a:lnTo>
                <a:lnTo>
                  <a:pt x="0" y="0"/>
                </a:lnTo>
              </a:path>
            </a:pathLst>
          </a:custGeom>
          <a:solidFill>
            <a:srgbClr val="988C7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3" name="Google Shape;303;p26"/>
          <p:cNvSpPr/>
          <p:nvPr/>
        </p:nvSpPr>
        <p:spPr>
          <a:xfrm>
            <a:off x="4214813" y="2366963"/>
            <a:ext cx="1214438" cy="23813"/>
          </a:xfrm>
          <a:custGeom>
            <a:rect b="b" l="l" r="r" t="t"/>
            <a:pathLst>
              <a:path extrusionOk="0" h="87" w="4500">
                <a:moveTo>
                  <a:pt x="0" y="0"/>
                </a:moveTo>
                <a:lnTo>
                  <a:pt x="4499" y="0"/>
                </a:lnTo>
                <a:lnTo>
                  <a:pt x="4499" y="86"/>
                </a:lnTo>
                <a:lnTo>
                  <a:pt x="0" y="86"/>
                </a:lnTo>
                <a:lnTo>
                  <a:pt x="0" y="0"/>
                </a:lnTo>
              </a:path>
            </a:pathLst>
          </a:custGeom>
          <a:solidFill>
            <a:srgbClr val="988B7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4" name="Google Shape;304;p26"/>
          <p:cNvSpPr/>
          <p:nvPr/>
        </p:nvSpPr>
        <p:spPr>
          <a:xfrm>
            <a:off x="4214813" y="2389584"/>
            <a:ext cx="1214438" cy="23813"/>
          </a:xfrm>
          <a:custGeom>
            <a:rect b="b" l="l" r="r" t="t"/>
            <a:pathLst>
              <a:path extrusionOk="0" h="86" w="4500">
                <a:moveTo>
                  <a:pt x="0" y="0"/>
                </a:moveTo>
                <a:lnTo>
                  <a:pt x="4499" y="0"/>
                </a:lnTo>
                <a:lnTo>
                  <a:pt x="4499" y="85"/>
                </a:lnTo>
                <a:lnTo>
                  <a:pt x="0" y="85"/>
                </a:lnTo>
                <a:lnTo>
                  <a:pt x="0" y="0"/>
                </a:lnTo>
              </a:path>
            </a:pathLst>
          </a:custGeom>
          <a:solidFill>
            <a:srgbClr val="978B7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5" name="Google Shape;305;p26"/>
          <p:cNvSpPr/>
          <p:nvPr/>
        </p:nvSpPr>
        <p:spPr>
          <a:xfrm>
            <a:off x="4214813" y="2412206"/>
            <a:ext cx="1214438" cy="23813"/>
          </a:xfrm>
          <a:custGeom>
            <a:rect b="b" l="l" r="r" t="t"/>
            <a:pathLst>
              <a:path extrusionOk="0" h="86" w="4500">
                <a:moveTo>
                  <a:pt x="0" y="0"/>
                </a:moveTo>
                <a:lnTo>
                  <a:pt x="4499" y="0"/>
                </a:lnTo>
                <a:lnTo>
                  <a:pt x="4499" y="85"/>
                </a:lnTo>
                <a:lnTo>
                  <a:pt x="0" y="85"/>
                </a:lnTo>
                <a:lnTo>
                  <a:pt x="0" y="0"/>
                </a:lnTo>
              </a:path>
            </a:pathLst>
          </a:custGeom>
          <a:solidFill>
            <a:srgbClr val="978A7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6" name="Google Shape;306;p26"/>
          <p:cNvSpPr/>
          <p:nvPr/>
        </p:nvSpPr>
        <p:spPr>
          <a:xfrm>
            <a:off x="4214813" y="2434828"/>
            <a:ext cx="1214438" cy="23813"/>
          </a:xfrm>
          <a:custGeom>
            <a:rect b="b" l="l" r="r" t="t"/>
            <a:pathLst>
              <a:path extrusionOk="0" h="87" w="4500">
                <a:moveTo>
                  <a:pt x="0" y="0"/>
                </a:moveTo>
                <a:lnTo>
                  <a:pt x="4499" y="0"/>
                </a:lnTo>
                <a:lnTo>
                  <a:pt x="4499" y="86"/>
                </a:lnTo>
                <a:lnTo>
                  <a:pt x="0" y="86"/>
                </a:lnTo>
                <a:lnTo>
                  <a:pt x="0" y="0"/>
                </a:lnTo>
              </a:path>
            </a:pathLst>
          </a:custGeom>
          <a:solidFill>
            <a:srgbClr val="968A7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7" name="Google Shape;307;p26"/>
          <p:cNvSpPr/>
          <p:nvPr/>
        </p:nvSpPr>
        <p:spPr>
          <a:xfrm>
            <a:off x="4214813" y="2457450"/>
            <a:ext cx="1214438" cy="23813"/>
          </a:xfrm>
          <a:custGeom>
            <a:rect b="b" l="l" r="r" t="t"/>
            <a:pathLst>
              <a:path extrusionOk="0" h="86" w="4500">
                <a:moveTo>
                  <a:pt x="0" y="0"/>
                </a:moveTo>
                <a:lnTo>
                  <a:pt x="4499" y="0"/>
                </a:lnTo>
                <a:lnTo>
                  <a:pt x="4499" y="85"/>
                </a:lnTo>
                <a:lnTo>
                  <a:pt x="0" y="85"/>
                </a:lnTo>
                <a:lnTo>
                  <a:pt x="0" y="0"/>
                </a:lnTo>
              </a:path>
            </a:pathLst>
          </a:custGeom>
          <a:solidFill>
            <a:srgbClr val="96897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8" name="Google Shape;308;p26"/>
          <p:cNvSpPr/>
          <p:nvPr/>
        </p:nvSpPr>
        <p:spPr>
          <a:xfrm>
            <a:off x="4214813" y="2480071"/>
            <a:ext cx="1214438" cy="23813"/>
          </a:xfrm>
          <a:custGeom>
            <a:rect b="b" l="l" r="r" t="t"/>
            <a:pathLst>
              <a:path extrusionOk="0" h="86" w="4500">
                <a:moveTo>
                  <a:pt x="0" y="0"/>
                </a:moveTo>
                <a:lnTo>
                  <a:pt x="4499" y="0"/>
                </a:lnTo>
                <a:lnTo>
                  <a:pt x="4499" y="85"/>
                </a:lnTo>
                <a:lnTo>
                  <a:pt x="0" y="85"/>
                </a:lnTo>
                <a:lnTo>
                  <a:pt x="0" y="0"/>
                </a:lnTo>
              </a:path>
            </a:pathLst>
          </a:custGeom>
          <a:solidFill>
            <a:srgbClr val="96897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09" name="Google Shape;309;p26"/>
          <p:cNvSpPr/>
          <p:nvPr/>
        </p:nvSpPr>
        <p:spPr>
          <a:xfrm>
            <a:off x="4214813" y="2502694"/>
            <a:ext cx="1214438" cy="23813"/>
          </a:xfrm>
          <a:custGeom>
            <a:rect b="b" l="l" r="r" t="t"/>
            <a:pathLst>
              <a:path extrusionOk="0" h="87" w="4500">
                <a:moveTo>
                  <a:pt x="0" y="0"/>
                </a:moveTo>
                <a:lnTo>
                  <a:pt x="4499" y="0"/>
                </a:lnTo>
                <a:lnTo>
                  <a:pt x="4499" y="86"/>
                </a:lnTo>
                <a:lnTo>
                  <a:pt x="0" y="86"/>
                </a:lnTo>
                <a:lnTo>
                  <a:pt x="0" y="0"/>
                </a:lnTo>
              </a:path>
            </a:pathLst>
          </a:custGeom>
          <a:solidFill>
            <a:srgbClr val="95887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0" name="Google Shape;310;p26"/>
          <p:cNvSpPr/>
          <p:nvPr/>
        </p:nvSpPr>
        <p:spPr>
          <a:xfrm>
            <a:off x="4214813" y="2526506"/>
            <a:ext cx="1214438" cy="23813"/>
          </a:xfrm>
          <a:custGeom>
            <a:rect b="b" l="l" r="r" t="t"/>
            <a:pathLst>
              <a:path extrusionOk="0" h="86" w="4500">
                <a:moveTo>
                  <a:pt x="0" y="0"/>
                </a:moveTo>
                <a:lnTo>
                  <a:pt x="4499" y="0"/>
                </a:lnTo>
                <a:lnTo>
                  <a:pt x="4499" y="85"/>
                </a:lnTo>
                <a:lnTo>
                  <a:pt x="0" y="85"/>
                </a:lnTo>
                <a:lnTo>
                  <a:pt x="0" y="0"/>
                </a:lnTo>
              </a:path>
            </a:pathLst>
          </a:custGeom>
          <a:solidFill>
            <a:srgbClr val="95887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1" name="Google Shape;311;p26"/>
          <p:cNvSpPr/>
          <p:nvPr/>
        </p:nvSpPr>
        <p:spPr>
          <a:xfrm>
            <a:off x="4214813" y="2549128"/>
            <a:ext cx="1214438" cy="23813"/>
          </a:xfrm>
          <a:custGeom>
            <a:rect b="b" l="l" r="r" t="t"/>
            <a:pathLst>
              <a:path extrusionOk="0" h="87" w="4500">
                <a:moveTo>
                  <a:pt x="0" y="0"/>
                </a:moveTo>
                <a:lnTo>
                  <a:pt x="4499" y="0"/>
                </a:lnTo>
                <a:lnTo>
                  <a:pt x="4499" y="86"/>
                </a:lnTo>
                <a:lnTo>
                  <a:pt x="0" y="86"/>
                </a:lnTo>
                <a:lnTo>
                  <a:pt x="0" y="0"/>
                </a:lnTo>
              </a:path>
            </a:pathLst>
          </a:custGeom>
          <a:solidFill>
            <a:srgbClr val="94876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2" name="Google Shape;312;p26"/>
          <p:cNvSpPr/>
          <p:nvPr/>
        </p:nvSpPr>
        <p:spPr>
          <a:xfrm>
            <a:off x="4214813" y="2571750"/>
            <a:ext cx="1214438" cy="46434"/>
          </a:xfrm>
          <a:custGeom>
            <a:rect b="b" l="l" r="r" t="t"/>
            <a:pathLst>
              <a:path extrusionOk="0" h="170" w="4500">
                <a:moveTo>
                  <a:pt x="0" y="0"/>
                </a:moveTo>
                <a:lnTo>
                  <a:pt x="4499" y="0"/>
                </a:lnTo>
                <a:lnTo>
                  <a:pt x="4499" y="169"/>
                </a:lnTo>
                <a:lnTo>
                  <a:pt x="0" y="169"/>
                </a:lnTo>
                <a:lnTo>
                  <a:pt x="0" y="0"/>
                </a:lnTo>
              </a:path>
            </a:pathLst>
          </a:custGeom>
          <a:solidFill>
            <a:srgbClr val="94876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3" name="Google Shape;313;p26"/>
          <p:cNvSpPr/>
          <p:nvPr/>
        </p:nvSpPr>
        <p:spPr>
          <a:xfrm>
            <a:off x="4214813" y="2616994"/>
            <a:ext cx="1214438" cy="46434"/>
          </a:xfrm>
          <a:custGeom>
            <a:rect b="b" l="l" r="r" t="t"/>
            <a:pathLst>
              <a:path extrusionOk="0" h="171" w="4500">
                <a:moveTo>
                  <a:pt x="0" y="0"/>
                </a:moveTo>
                <a:lnTo>
                  <a:pt x="4499" y="0"/>
                </a:lnTo>
                <a:lnTo>
                  <a:pt x="4499" y="170"/>
                </a:lnTo>
                <a:lnTo>
                  <a:pt x="0" y="170"/>
                </a:lnTo>
                <a:lnTo>
                  <a:pt x="0" y="0"/>
                </a:lnTo>
              </a:path>
            </a:pathLst>
          </a:custGeom>
          <a:solidFill>
            <a:srgbClr val="93866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4" name="Google Shape;314;p26"/>
          <p:cNvSpPr/>
          <p:nvPr/>
        </p:nvSpPr>
        <p:spPr>
          <a:xfrm>
            <a:off x="4214813" y="2662238"/>
            <a:ext cx="1214438" cy="46434"/>
          </a:xfrm>
          <a:custGeom>
            <a:rect b="b" l="l" r="r" t="t"/>
            <a:pathLst>
              <a:path extrusionOk="0" h="171" w="4500">
                <a:moveTo>
                  <a:pt x="0" y="0"/>
                </a:moveTo>
                <a:lnTo>
                  <a:pt x="4499" y="0"/>
                </a:lnTo>
                <a:lnTo>
                  <a:pt x="4499" y="170"/>
                </a:lnTo>
                <a:lnTo>
                  <a:pt x="0" y="170"/>
                </a:lnTo>
                <a:lnTo>
                  <a:pt x="0" y="0"/>
                </a:lnTo>
              </a:path>
            </a:pathLst>
          </a:custGeom>
          <a:solidFill>
            <a:srgbClr val="92856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5" name="Google Shape;315;p26"/>
          <p:cNvSpPr/>
          <p:nvPr/>
        </p:nvSpPr>
        <p:spPr>
          <a:xfrm>
            <a:off x="4214813" y="2708672"/>
            <a:ext cx="1214438" cy="46434"/>
          </a:xfrm>
          <a:custGeom>
            <a:rect b="b" l="l" r="r" t="t"/>
            <a:pathLst>
              <a:path extrusionOk="0" h="170" w="4500">
                <a:moveTo>
                  <a:pt x="0" y="0"/>
                </a:moveTo>
                <a:lnTo>
                  <a:pt x="4499" y="0"/>
                </a:lnTo>
                <a:lnTo>
                  <a:pt x="4499" y="169"/>
                </a:lnTo>
                <a:lnTo>
                  <a:pt x="0" y="169"/>
                </a:lnTo>
                <a:lnTo>
                  <a:pt x="0" y="0"/>
                </a:lnTo>
              </a:path>
            </a:pathLst>
          </a:custGeom>
          <a:solidFill>
            <a:srgbClr val="92846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6" name="Google Shape;316;p26"/>
          <p:cNvSpPr/>
          <p:nvPr/>
        </p:nvSpPr>
        <p:spPr>
          <a:xfrm>
            <a:off x="4214813" y="2753915"/>
            <a:ext cx="1214438" cy="46434"/>
          </a:xfrm>
          <a:custGeom>
            <a:rect b="b" l="l" r="r" t="t"/>
            <a:pathLst>
              <a:path extrusionOk="0" h="171" w="4500">
                <a:moveTo>
                  <a:pt x="0" y="0"/>
                </a:moveTo>
                <a:lnTo>
                  <a:pt x="4499" y="0"/>
                </a:lnTo>
                <a:lnTo>
                  <a:pt x="4499" y="170"/>
                </a:lnTo>
                <a:lnTo>
                  <a:pt x="0" y="170"/>
                </a:lnTo>
                <a:lnTo>
                  <a:pt x="0" y="0"/>
                </a:lnTo>
              </a:path>
            </a:pathLst>
          </a:custGeom>
          <a:solidFill>
            <a:srgbClr val="91846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7" name="Google Shape;317;p26"/>
          <p:cNvSpPr/>
          <p:nvPr/>
        </p:nvSpPr>
        <p:spPr>
          <a:xfrm>
            <a:off x="4214813" y="2799159"/>
            <a:ext cx="1214438" cy="46434"/>
          </a:xfrm>
          <a:custGeom>
            <a:rect b="b" l="l" r="r" t="t"/>
            <a:pathLst>
              <a:path extrusionOk="0" h="171" w="4500">
                <a:moveTo>
                  <a:pt x="0" y="0"/>
                </a:moveTo>
                <a:lnTo>
                  <a:pt x="4499" y="0"/>
                </a:lnTo>
                <a:lnTo>
                  <a:pt x="4499" y="170"/>
                </a:lnTo>
                <a:lnTo>
                  <a:pt x="0" y="170"/>
                </a:lnTo>
                <a:lnTo>
                  <a:pt x="0" y="0"/>
                </a:lnTo>
              </a:path>
            </a:pathLst>
          </a:custGeom>
          <a:solidFill>
            <a:srgbClr val="91836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8" name="Google Shape;318;p26"/>
          <p:cNvSpPr/>
          <p:nvPr/>
        </p:nvSpPr>
        <p:spPr>
          <a:xfrm>
            <a:off x="4214813" y="2844403"/>
            <a:ext cx="1214438" cy="46434"/>
          </a:xfrm>
          <a:custGeom>
            <a:rect b="b" l="l" r="r" t="t"/>
            <a:pathLst>
              <a:path extrusionOk="0" h="170" w="4500">
                <a:moveTo>
                  <a:pt x="0" y="0"/>
                </a:moveTo>
                <a:lnTo>
                  <a:pt x="4499" y="0"/>
                </a:lnTo>
                <a:lnTo>
                  <a:pt x="4499" y="169"/>
                </a:lnTo>
                <a:lnTo>
                  <a:pt x="0" y="169"/>
                </a:lnTo>
                <a:lnTo>
                  <a:pt x="0" y="0"/>
                </a:lnTo>
              </a:path>
            </a:pathLst>
          </a:custGeom>
          <a:solidFill>
            <a:srgbClr val="90826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19" name="Google Shape;319;p26"/>
          <p:cNvSpPr/>
          <p:nvPr/>
        </p:nvSpPr>
        <p:spPr>
          <a:xfrm>
            <a:off x="4214813" y="2890838"/>
            <a:ext cx="1214438" cy="46434"/>
          </a:xfrm>
          <a:custGeom>
            <a:rect b="b" l="l" r="r" t="t"/>
            <a:pathLst>
              <a:path extrusionOk="0" h="171" w="4500">
                <a:moveTo>
                  <a:pt x="0" y="0"/>
                </a:moveTo>
                <a:lnTo>
                  <a:pt x="4499" y="0"/>
                </a:lnTo>
                <a:lnTo>
                  <a:pt x="4499" y="170"/>
                </a:lnTo>
                <a:lnTo>
                  <a:pt x="0" y="170"/>
                </a:lnTo>
                <a:lnTo>
                  <a:pt x="0" y="0"/>
                </a:lnTo>
              </a:path>
            </a:pathLst>
          </a:custGeom>
          <a:solidFill>
            <a:srgbClr val="8F816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20" name="Google Shape;320;p26"/>
          <p:cNvSpPr txBox="1"/>
          <p:nvPr/>
        </p:nvSpPr>
        <p:spPr>
          <a:xfrm>
            <a:off x="7668815" y="1671638"/>
            <a:ext cx="3108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orbit</a:t>
            </a:r>
            <a:endParaRPr sz="1100"/>
          </a:p>
        </p:txBody>
      </p:sp>
      <p:sp>
        <p:nvSpPr>
          <p:cNvPr id="321" name="Google Shape;321;p26"/>
          <p:cNvSpPr txBox="1"/>
          <p:nvPr/>
        </p:nvSpPr>
        <p:spPr>
          <a:xfrm>
            <a:off x="4467225" y="2263378"/>
            <a:ext cx="8895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Calculate the </a:t>
            </a:r>
            <a:endParaRPr sz="1100"/>
          </a:p>
        </p:txBody>
      </p:sp>
      <p:sp>
        <p:nvSpPr>
          <p:cNvPr id="322" name="Google Shape;322;p26"/>
          <p:cNvSpPr txBox="1"/>
          <p:nvPr/>
        </p:nvSpPr>
        <p:spPr>
          <a:xfrm>
            <a:off x="4502944" y="2384822"/>
            <a:ext cx="8178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number and </a:t>
            </a:r>
            <a:endParaRPr sz="1100"/>
          </a:p>
        </p:txBody>
      </p:sp>
      <p:sp>
        <p:nvSpPr>
          <p:cNvPr id="323" name="Google Shape;323;p26"/>
          <p:cNvSpPr txBox="1"/>
          <p:nvPr/>
        </p:nvSpPr>
        <p:spPr>
          <a:xfrm>
            <a:off x="4460081" y="2499122"/>
            <a:ext cx="9201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occurrence of </a:t>
            </a:r>
            <a:endParaRPr sz="1100"/>
          </a:p>
        </p:txBody>
      </p:sp>
      <p:sp>
        <p:nvSpPr>
          <p:cNvPr id="324" name="Google Shape;324;p26"/>
          <p:cNvSpPr txBox="1"/>
          <p:nvPr/>
        </p:nvSpPr>
        <p:spPr>
          <a:xfrm>
            <a:off x="4366022" y="2620565"/>
            <a:ext cx="11322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mission outcome </a:t>
            </a:r>
            <a:endParaRPr sz="1100"/>
          </a:p>
        </p:txBody>
      </p:sp>
      <p:sp>
        <p:nvSpPr>
          <p:cNvPr id="325" name="Google Shape;325;p26"/>
          <p:cNvSpPr/>
          <p:nvPr/>
        </p:nvSpPr>
        <p:spPr>
          <a:xfrm>
            <a:off x="6925865" y="2537221"/>
            <a:ext cx="257174" cy="72628"/>
          </a:xfrm>
          <a:custGeom>
            <a:rect b="b" l="l" r="r" t="t"/>
            <a:pathLst>
              <a:path extrusionOk="0" h="269" w="951">
                <a:moveTo>
                  <a:pt x="0" y="124"/>
                </a:moveTo>
                <a:lnTo>
                  <a:pt x="932" y="124"/>
                </a:lnTo>
                <a:lnTo>
                  <a:pt x="932" y="142"/>
                </a:lnTo>
                <a:lnTo>
                  <a:pt x="0" y="142"/>
                </a:lnTo>
                <a:lnTo>
                  <a:pt x="0" y="124"/>
                </a:lnTo>
                <a:close/>
                <a:moveTo>
                  <a:pt x="725" y="2"/>
                </a:moveTo>
                <a:lnTo>
                  <a:pt x="950" y="133"/>
                </a:lnTo>
                <a:lnTo>
                  <a:pt x="725" y="265"/>
                </a:lnTo>
                <a:cubicBezTo>
                  <a:pt x="721" y="268"/>
                  <a:pt x="715" y="267"/>
                  <a:pt x="713" y="262"/>
                </a:cubicBezTo>
                <a:cubicBezTo>
                  <a:pt x="710" y="258"/>
                  <a:pt x="712" y="253"/>
                  <a:pt x="716" y="250"/>
                </a:cubicBezTo>
                <a:lnTo>
                  <a:pt x="928" y="126"/>
                </a:lnTo>
                <a:lnTo>
                  <a:pt x="928" y="141"/>
                </a:lnTo>
                <a:lnTo>
                  <a:pt x="716" y="18"/>
                </a:lnTo>
                <a:cubicBezTo>
                  <a:pt x="712" y="15"/>
                  <a:pt x="710" y="10"/>
                  <a:pt x="713" y="6"/>
                </a:cubicBezTo>
                <a:cubicBezTo>
                  <a:pt x="715" y="1"/>
                  <a:pt x="721" y="0"/>
                  <a:pt x="725" y="2"/>
                </a:cubicBezTo>
                <a:close/>
              </a:path>
            </a:pathLst>
          </a:custGeom>
          <a:solidFill>
            <a:srgbClr val="998E7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26" name="Google Shape;326;p26"/>
          <p:cNvSpPr/>
          <p:nvPr/>
        </p:nvSpPr>
        <p:spPr>
          <a:xfrm>
            <a:off x="5707856" y="2207419"/>
            <a:ext cx="1214438" cy="23813"/>
          </a:xfrm>
          <a:custGeom>
            <a:rect b="b" l="l" r="r" t="t"/>
            <a:pathLst>
              <a:path extrusionOk="0" h="86" w="4500">
                <a:moveTo>
                  <a:pt x="0" y="0"/>
                </a:moveTo>
                <a:lnTo>
                  <a:pt x="4499" y="0"/>
                </a:lnTo>
                <a:lnTo>
                  <a:pt x="4499" y="85"/>
                </a:lnTo>
                <a:lnTo>
                  <a:pt x="0" y="85"/>
                </a:lnTo>
                <a:lnTo>
                  <a:pt x="0" y="0"/>
                </a:lnTo>
              </a:path>
            </a:pathLst>
          </a:custGeom>
          <a:solidFill>
            <a:srgbClr val="9E938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27" name="Google Shape;327;p26"/>
          <p:cNvSpPr/>
          <p:nvPr/>
        </p:nvSpPr>
        <p:spPr>
          <a:xfrm>
            <a:off x="5707856" y="2230040"/>
            <a:ext cx="1214438" cy="23813"/>
          </a:xfrm>
          <a:custGeom>
            <a:rect b="b" l="l" r="r" t="t"/>
            <a:pathLst>
              <a:path extrusionOk="0" h="87" w="4500">
                <a:moveTo>
                  <a:pt x="0" y="0"/>
                </a:moveTo>
                <a:lnTo>
                  <a:pt x="4499" y="0"/>
                </a:lnTo>
                <a:lnTo>
                  <a:pt x="4499" y="86"/>
                </a:lnTo>
                <a:lnTo>
                  <a:pt x="0" y="86"/>
                </a:lnTo>
                <a:lnTo>
                  <a:pt x="0" y="0"/>
                </a:lnTo>
              </a:path>
            </a:pathLst>
          </a:custGeom>
          <a:solidFill>
            <a:srgbClr val="9D928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28" name="Google Shape;328;p26"/>
          <p:cNvSpPr/>
          <p:nvPr/>
        </p:nvSpPr>
        <p:spPr>
          <a:xfrm>
            <a:off x="5707856" y="2252663"/>
            <a:ext cx="1214438" cy="23813"/>
          </a:xfrm>
          <a:custGeom>
            <a:rect b="b" l="l" r="r" t="t"/>
            <a:pathLst>
              <a:path extrusionOk="0" h="86" w="4500">
                <a:moveTo>
                  <a:pt x="0" y="0"/>
                </a:moveTo>
                <a:lnTo>
                  <a:pt x="4499" y="0"/>
                </a:lnTo>
                <a:lnTo>
                  <a:pt x="4499" y="85"/>
                </a:lnTo>
                <a:lnTo>
                  <a:pt x="0" y="85"/>
                </a:lnTo>
                <a:lnTo>
                  <a:pt x="0" y="0"/>
                </a:lnTo>
              </a:path>
            </a:pathLst>
          </a:custGeom>
          <a:solidFill>
            <a:srgbClr val="9D927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29" name="Google Shape;329;p26"/>
          <p:cNvSpPr/>
          <p:nvPr/>
        </p:nvSpPr>
        <p:spPr>
          <a:xfrm>
            <a:off x="5707856" y="2275284"/>
            <a:ext cx="1214438" cy="23813"/>
          </a:xfrm>
          <a:custGeom>
            <a:rect b="b" l="l" r="r" t="t"/>
            <a:pathLst>
              <a:path extrusionOk="0" h="86" w="4500">
                <a:moveTo>
                  <a:pt x="0" y="0"/>
                </a:moveTo>
                <a:lnTo>
                  <a:pt x="4499" y="0"/>
                </a:lnTo>
                <a:lnTo>
                  <a:pt x="4499" y="85"/>
                </a:lnTo>
                <a:lnTo>
                  <a:pt x="0" y="85"/>
                </a:lnTo>
                <a:lnTo>
                  <a:pt x="0" y="0"/>
                </a:lnTo>
              </a:path>
            </a:pathLst>
          </a:custGeom>
          <a:solidFill>
            <a:srgbClr val="9C917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0" name="Google Shape;330;p26"/>
          <p:cNvSpPr/>
          <p:nvPr/>
        </p:nvSpPr>
        <p:spPr>
          <a:xfrm>
            <a:off x="5707856" y="2297906"/>
            <a:ext cx="1214438" cy="23813"/>
          </a:xfrm>
          <a:custGeom>
            <a:rect b="b" l="l" r="r" t="t"/>
            <a:pathLst>
              <a:path extrusionOk="0" h="87" w="4500">
                <a:moveTo>
                  <a:pt x="0" y="0"/>
                </a:moveTo>
                <a:lnTo>
                  <a:pt x="4499" y="0"/>
                </a:lnTo>
                <a:lnTo>
                  <a:pt x="4499" y="86"/>
                </a:lnTo>
                <a:lnTo>
                  <a:pt x="0" y="86"/>
                </a:lnTo>
                <a:lnTo>
                  <a:pt x="0" y="0"/>
                </a:lnTo>
              </a:path>
            </a:pathLst>
          </a:custGeom>
          <a:solidFill>
            <a:srgbClr val="9C917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1" name="Google Shape;331;p26"/>
          <p:cNvSpPr/>
          <p:nvPr/>
        </p:nvSpPr>
        <p:spPr>
          <a:xfrm>
            <a:off x="5707856" y="2321719"/>
            <a:ext cx="1214438" cy="23813"/>
          </a:xfrm>
          <a:custGeom>
            <a:rect b="b" l="l" r="r" t="t"/>
            <a:pathLst>
              <a:path extrusionOk="0" h="86" w="4500">
                <a:moveTo>
                  <a:pt x="0" y="0"/>
                </a:moveTo>
                <a:lnTo>
                  <a:pt x="4499" y="0"/>
                </a:lnTo>
                <a:lnTo>
                  <a:pt x="4499" y="85"/>
                </a:lnTo>
                <a:lnTo>
                  <a:pt x="0" y="85"/>
                </a:lnTo>
                <a:lnTo>
                  <a:pt x="0" y="0"/>
                </a:lnTo>
              </a:path>
            </a:pathLst>
          </a:custGeom>
          <a:solidFill>
            <a:srgbClr val="9C907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2" name="Google Shape;332;p26"/>
          <p:cNvSpPr/>
          <p:nvPr/>
        </p:nvSpPr>
        <p:spPr>
          <a:xfrm>
            <a:off x="5707856" y="2344340"/>
            <a:ext cx="1214438" cy="23813"/>
          </a:xfrm>
          <a:custGeom>
            <a:rect b="b" l="l" r="r" t="t"/>
            <a:pathLst>
              <a:path extrusionOk="0" h="86" w="4500">
                <a:moveTo>
                  <a:pt x="0" y="0"/>
                </a:moveTo>
                <a:lnTo>
                  <a:pt x="4499" y="0"/>
                </a:lnTo>
                <a:lnTo>
                  <a:pt x="4499" y="85"/>
                </a:lnTo>
                <a:lnTo>
                  <a:pt x="0" y="85"/>
                </a:lnTo>
                <a:lnTo>
                  <a:pt x="0" y="0"/>
                </a:lnTo>
              </a:path>
            </a:pathLst>
          </a:custGeom>
          <a:solidFill>
            <a:srgbClr val="9B907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3" name="Google Shape;333;p26"/>
          <p:cNvSpPr/>
          <p:nvPr/>
        </p:nvSpPr>
        <p:spPr>
          <a:xfrm>
            <a:off x="5707856" y="2366963"/>
            <a:ext cx="1214438" cy="23813"/>
          </a:xfrm>
          <a:custGeom>
            <a:rect b="b" l="l" r="r" t="t"/>
            <a:pathLst>
              <a:path extrusionOk="0" h="87" w="4500">
                <a:moveTo>
                  <a:pt x="0" y="0"/>
                </a:moveTo>
                <a:lnTo>
                  <a:pt x="4499" y="0"/>
                </a:lnTo>
                <a:lnTo>
                  <a:pt x="4499" y="86"/>
                </a:lnTo>
                <a:lnTo>
                  <a:pt x="0" y="86"/>
                </a:lnTo>
                <a:lnTo>
                  <a:pt x="0" y="0"/>
                </a:lnTo>
              </a:path>
            </a:pathLst>
          </a:custGeom>
          <a:solidFill>
            <a:srgbClr val="9B8F7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4" name="Google Shape;334;p26"/>
          <p:cNvSpPr/>
          <p:nvPr/>
        </p:nvSpPr>
        <p:spPr>
          <a:xfrm>
            <a:off x="5707856" y="2389584"/>
            <a:ext cx="1214438" cy="23813"/>
          </a:xfrm>
          <a:custGeom>
            <a:rect b="b" l="l" r="r" t="t"/>
            <a:pathLst>
              <a:path extrusionOk="0" h="86" w="4500">
                <a:moveTo>
                  <a:pt x="0" y="0"/>
                </a:moveTo>
                <a:lnTo>
                  <a:pt x="4499" y="0"/>
                </a:lnTo>
                <a:lnTo>
                  <a:pt x="4499" y="85"/>
                </a:lnTo>
                <a:lnTo>
                  <a:pt x="0" y="85"/>
                </a:lnTo>
                <a:lnTo>
                  <a:pt x="0" y="0"/>
                </a:lnTo>
              </a:path>
            </a:pathLst>
          </a:custGeom>
          <a:solidFill>
            <a:srgbClr val="9A8F7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5" name="Google Shape;335;p26"/>
          <p:cNvSpPr/>
          <p:nvPr/>
        </p:nvSpPr>
        <p:spPr>
          <a:xfrm>
            <a:off x="5707856" y="2412206"/>
            <a:ext cx="1214438" cy="23813"/>
          </a:xfrm>
          <a:custGeom>
            <a:rect b="b" l="l" r="r" t="t"/>
            <a:pathLst>
              <a:path extrusionOk="0" h="86" w="4500">
                <a:moveTo>
                  <a:pt x="0" y="0"/>
                </a:moveTo>
                <a:lnTo>
                  <a:pt x="4499" y="0"/>
                </a:lnTo>
                <a:lnTo>
                  <a:pt x="4499" y="85"/>
                </a:lnTo>
                <a:lnTo>
                  <a:pt x="0" y="85"/>
                </a:lnTo>
                <a:lnTo>
                  <a:pt x="0" y="0"/>
                </a:lnTo>
              </a:path>
            </a:pathLst>
          </a:custGeom>
          <a:solidFill>
            <a:srgbClr val="9A8E7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6" name="Google Shape;336;p26"/>
          <p:cNvSpPr/>
          <p:nvPr/>
        </p:nvSpPr>
        <p:spPr>
          <a:xfrm>
            <a:off x="5707856" y="2434828"/>
            <a:ext cx="1214438" cy="23813"/>
          </a:xfrm>
          <a:custGeom>
            <a:rect b="b" l="l" r="r" t="t"/>
            <a:pathLst>
              <a:path extrusionOk="0" h="87" w="4500">
                <a:moveTo>
                  <a:pt x="0" y="0"/>
                </a:moveTo>
                <a:lnTo>
                  <a:pt x="4499" y="0"/>
                </a:lnTo>
                <a:lnTo>
                  <a:pt x="4499" y="86"/>
                </a:lnTo>
                <a:lnTo>
                  <a:pt x="0" y="86"/>
                </a:lnTo>
                <a:lnTo>
                  <a:pt x="0" y="0"/>
                </a:lnTo>
              </a:path>
            </a:pathLst>
          </a:custGeom>
          <a:solidFill>
            <a:srgbClr val="998E7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7" name="Google Shape;337;p26"/>
          <p:cNvSpPr/>
          <p:nvPr/>
        </p:nvSpPr>
        <p:spPr>
          <a:xfrm>
            <a:off x="5707856" y="2457450"/>
            <a:ext cx="1214438" cy="23813"/>
          </a:xfrm>
          <a:custGeom>
            <a:rect b="b" l="l" r="r" t="t"/>
            <a:pathLst>
              <a:path extrusionOk="0" h="86" w="4500">
                <a:moveTo>
                  <a:pt x="0" y="0"/>
                </a:moveTo>
                <a:lnTo>
                  <a:pt x="4499" y="0"/>
                </a:lnTo>
                <a:lnTo>
                  <a:pt x="4499" y="85"/>
                </a:lnTo>
                <a:lnTo>
                  <a:pt x="0" y="85"/>
                </a:lnTo>
                <a:lnTo>
                  <a:pt x="0" y="0"/>
                </a:lnTo>
              </a:path>
            </a:pathLst>
          </a:custGeom>
          <a:solidFill>
            <a:srgbClr val="998D7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8" name="Google Shape;338;p26"/>
          <p:cNvSpPr/>
          <p:nvPr/>
        </p:nvSpPr>
        <p:spPr>
          <a:xfrm>
            <a:off x="5707856" y="2480071"/>
            <a:ext cx="1214438" cy="23813"/>
          </a:xfrm>
          <a:custGeom>
            <a:rect b="b" l="l" r="r" t="t"/>
            <a:pathLst>
              <a:path extrusionOk="0" h="86" w="4500">
                <a:moveTo>
                  <a:pt x="0" y="0"/>
                </a:moveTo>
                <a:lnTo>
                  <a:pt x="4499" y="0"/>
                </a:lnTo>
                <a:lnTo>
                  <a:pt x="4499" y="85"/>
                </a:lnTo>
                <a:lnTo>
                  <a:pt x="0" y="85"/>
                </a:lnTo>
                <a:lnTo>
                  <a:pt x="0" y="0"/>
                </a:lnTo>
              </a:path>
            </a:pathLst>
          </a:custGeom>
          <a:solidFill>
            <a:srgbClr val="998D7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39" name="Google Shape;339;p26"/>
          <p:cNvSpPr/>
          <p:nvPr/>
        </p:nvSpPr>
        <p:spPr>
          <a:xfrm>
            <a:off x="5707856" y="2502694"/>
            <a:ext cx="1214438" cy="23813"/>
          </a:xfrm>
          <a:custGeom>
            <a:rect b="b" l="l" r="r" t="t"/>
            <a:pathLst>
              <a:path extrusionOk="0" h="87" w="4500">
                <a:moveTo>
                  <a:pt x="0" y="0"/>
                </a:moveTo>
                <a:lnTo>
                  <a:pt x="4499" y="0"/>
                </a:lnTo>
                <a:lnTo>
                  <a:pt x="4499" y="86"/>
                </a:lnTo>
                <a:lnTo>
                  <a:pt x="0" y="86"/>
                </a:lnTo>
                <a:lnTo>
                  <a:pt x="0" y="0"/>
                </a:lnTo>
              </a:path>
            </a:pathLst>
          </a:custGeom>
          <a:solidFill>
            <a:srgbClr val="988C7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0" name="Google Shape;340;p26"/>
          <p:cNvSpPr/>
          <p:nvPr/>
        </p:nvSpPr>
        <p:spPr>
          <a:xfrm>
            <a:off x="5707856" y="2526506"/>
            <a:ext cx="1214438" cy="23813"/>
          </a:xfrm>
          <a:custGeom>
            <a:rect b="b" l="l" r="r" t="t"/>
            <a:pathLst>
              <a:path extrusionOk="0" h="86" w="4500">
                <a:moveTo>
                  <a:pt x="0" y="0"/>
                </a:moveTo>
                <a:lnTo>
                  <a:pt x="4499" y="0"/>
                </a:lnTo>
                <a:lnTo>
                  <a:pt x="4499" y="85"/>
                </a:lnTo>
                <a:lnTo>
                  <a:pt x="0" y="85"/>
                </a:lnTo>
                <a:lnTo>
                  <a:pt x="0" y="0"/>
                </a:lnTo>
              </a:path>
            </a:pathLst>
          </a:custGeom>
          <a:solidFill>
            <a:srgbClr val="988C7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1" name="Google Shape;341;p26"/>
          <p:cNvSpPr/>
          <p:nvPr/>
        </p:nvSpPr>
        <p:spPr>
          <a:xfrm>
            <a:off x="5707856" y="2549128"/>
            <a:ext cx="1214438" cy="23813"/>
          </a:xfrm>
          <a:custGeom>
            <a:rect b="b" l="l" r="r" t="t"/>
            <a:pathLst>
              <a:path extrusionOk="0" h="87" w="4500">
                <a:moveTo>
                  <a:pt x="0" y="0"/>
                </a:moveTo>
                <a:lnTo>
                  <a:pt x="4499" y="0"/>
                </a:lnTo>
                <a:lnTo>
                  <a:pt x="4499" y="86"/>
                </a:lnTo>
                <a:lnTo>
                  <a:pt x="0" y="86"/>
                </a:lnTo>
                <a:lnTo>
                  <a:pt x="0" y="0"/>
                </a:lnTo>
              </a:path>
            </a:pathLst>
          </a:custGeom>
          <a:solidFill>
            <a:srgbClr val="978B7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2" name="Google Shape;342;p26"/>
          <p:cNvSpPr/>
          <p:nvPr/>
        </p:nvSpPr>
        <p:spPr>
          <a:xfrm>
            <a:off x="5707856" y="2571750"/>
            <a:ext cx="1214438" cy="46434"/>
          </a:xfrm>
          <a:custGeom>
            <a:rect b="b" l="l" r="r" t="t"/>
            <a:pathLst>
              <a:path extrusionOk="0" h="170" w="4500">
                <a:moveTo>
                  <a:pt x="0" y="0"/>
                </a:moveTo>
                <a:lnTo>
                  <a:pt x="4499" y="0"/>
                </a:lnTo>
                <a:lnTo>
                  <a:pt x="4499" y="169"/>
                </a:lnTo>
                <a:lnTo>
                  <a:pt x="0" y="169"/>
                </a:lnTo>
                <a:lnTo>
                  <a:pt x="0" y="0"/>
                </a:lnTo>
              </a:path>
            </a:pathLst>
          </a:custGeom>
          <a:solidFill>
            <a:srgbClr val="978B7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3" name="Google Shape;343;p26"/>
          <p:cNvSpPr/>
          <p:nvPr/>
        </p:nvSpPr>
        <p:spPr>
          <a:xfrm>
            <a:off x="5707856" y="2616994"/>
            <a:ext cx="1214438" cy="46434"/>
          </a:xfrm>
          <a:custGeom>
            <a:rect b="b" l="l" r="r" t="t"/>
            <a:pathLst>
              <a:path extrusionOk="0" h="171" w="4500">
                <a:moveTo>
                  <a:pt x="0" y="0"/>
                </a:moveTo>
                <a:lnTo>
                  <a:pt x="4499" y="0"/>
                </a:lnTo>
                <a:lnTo>
                  <a:pt x="4499" y="170"/>
                </a:lnTo>
                <a:lnTo>
                  <a:pt x="0" y="170"/>
                </a:lnTo>
                <a:lnTo>
                  <a:pt x="0" y="0"/>
                </a:lnTo>
              </a:path>
            </a:pathLst>
          </a:custGeom>
          <a:solidFill>
            <a:srgbClr val="968A7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4" name="Google Shape;344;p26"/>
          <p:cNvSpPr/>
          <p:nvPr/>
        </p:nvSpPr>
        <p:spPr>
          <a:xfrm>
            <a:off x="5707856" y="2662238"/>
            <a:ext cx="1214438" cy="46434"/>
          </a:xfrm>
          <a:custGeom>
            <a:rect b="b" l="l" r="r" t="t"/>
            <a:pathLst>
              <a:path extrusionOk="0" h="171" w="4500">
                <a:moveTo>
                  <a:pt x="0" y="0"/>
                </a:moveTo>
                <a:lnTo>
                  <a:pt x="4499" y="0"/>
                </a:lnTo>
                <a:lnTo>
                  <a:pt x="4499" y="170"/>
                </a:lnTo>
                <a:lnTo>
                  <a:pt x="0" y="170"/>
                </a:lnTo>
                <a:lnTo>
                  <a:pt x="0" y="0"/>
                </a:lnTo>
              </a:path>
            </a:pathLst>
          </a:custGeom>
          <a:solidFill>
            <a:srgbClr val="95897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5" name="Google Shape;345;p26"/>
          <p:cNvSpPr/>
          <p:nvPr/>
        </p:nvSpPr>
        <p:spPr>
          <a:xfrm>
            <a:off x="5707856" y="2708672"/>
            <a:ext cx="1214438" cy="46434"/>
          </a:xfrm>
          <a:custGeom>
            <a:rect b="b" l="l" r="r" t="t"/>
            <a:pathLst>
              <a:path extrusionOk="0" h="170" w="4500">
                <a:moveTo>
                  <a:pt x="0" y="0"/>
                </a:moveTo>
                <a:lnTo>
                  <a:pt x="4499" y="0"/>
                </a:lnTo>
                <a:lnTo>
                  <a:pt x="4499" y="169"/>
                </a:lnTo>
                <a:lnTo>
                  <a:pt x="0" y="169"/>
                </a:lnTo>
                <a:lnTo>
                  <a:pt x="0" y="0"/>
                </a:lnTo>
              </a:path>
            </a:pathLst>
          </a:custGeom>
          <a:solidFill>
            <a:srgbClr val="95887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6" name="Google Shape;346;p26"/>
          <p:cNvSpPr/>
          <p:nvPr/>
        </p:nvSpPr>
        <p:spPr>
          <a:xfrm>
            <a:off x="5707856" y="2753915"/>
            <a:ext cx="1214438" cy="46434"/>
          </a:xfrm>
          <a:custGeom>
            <a:rect b="b" l="l" r="r" t="t"/>
            <a:pathLst>
              <a:path extrusionOk="0" h="171" w="4500">
                <a:moveTo>
                  <a:pt x="0" y="0"/>
                </a:moveTo>
                <a:lnTo>
                  <a:pt x="4499" y="0"/>
                </a:lnTo>
                <a:lnTo>
                  <a:pt x="4499" y="170"/>
                </a:lnTo>
                <a:lnTo>
                  <a:pt x="0" y="170"/>
                </a:lnTo>
                <a:lnTo>
                  <a:pt x="0" y="0"/>
                </a:lnTo>
              </a:path>
            </a:pathLst>
          </a:custGeom>
          <a:solidFill>
            <a:srgbClr val="94887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7" name="Google Shape;347;p26"/>
          <p:cNvSpPr/>
          <p:nvPr/>
        </p:nvSpPr>
        <p:spPr>
          <a:xfrm>
            <a:off x="5707856" y="2799159"/>
            <a:ext cx="1214438" cy="46434"/>
          </a:xfrm>
          <a:custGeom>
            <a:rect b="b" l="l" r="r" t="t"/>
            <a:pathLst>
              <a:path extrusionOk="0" h="171" w="4500">
                <a:moveTo>
                  <a:pt x="0" y="0"/>
                </a:moveTo>
                <a:lnTo>
                  <a:pt x="4499" y="0"/>
                </a:lnTo>
                <a:lnTo>
                  <a:pt x="4499" y="170"/>
                </a:lnTo>
                <a:lnTo>
                  <a:pt x="0" y="170"/>
                </a:lnTo>
                <a:lnTo>
                  <a:pt x="0" y="0"/>
                </a:lnTo>
              </a:path>
            </a:pathLst>
          </a:custGeom>
          <a:solidFill>
            <a:srgbClr val="94877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8" name="Google Shape;348;p26"/>
          <p:cNvSpPr/>
          <p:nvPr/>
        </p:nvSpPr>
        <p:spPr>
          <a:xfrm>
            <a:off x="5707856" y="2844403"/>
            <a:ext cx="1214438" cy="46434"/>
          </a:xfrm>
          <a:custGeom>
            <a:rect b="b" l="l" r="r" t="t"/>
            <a:pathLst>
              <a:path extrusionOk="0" h="170" w="4500">
                <a:moveTo>
                  <a:pt x="0" y="0"/>
                </a:moveTo>
                <a:lnTo>
                  <a:pt x="4499" y="0"/>
                </a:lnTo>
                <a:lnTo>
                  <a:pt x="4499" y="169"/>
                </a:lnTo>
                <a:lnTo>
                  <a:pt x="0" y="169"/>
                </a:lnTo>
                <a:lnTo>
                  <a:pt x="0" y="0"/>
                </a:lnTo>
              </a:path>
            </a:pathLst>
          </a:custGeom>
          <a:solidFill>
            <a:srgbClr val="93867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49" name="Google Shape;349;p26"/>
          <p:cNvSpPr/>
          <p:nvPr/>
        </p:nvSpPr>
        <p:spPr>
          <a:xfrm>
            <a:off x="5707856" y="2890838"/>
            <a:ext cx="1214438" cy="46434"/>
          </a:xfrm>
          <a:custGeom>
            <a:rect b="b" l="l" r="r" t="t"/>
            <a:pathLst>
              <a:path extrusionOk="0" h="171" w="4500">
                <a:moveTo>
                  <a:pt x="0" y="0"/>
                </a:moveTo>
                <a:lnTo>
                  <a:pt x="4499" y="0"/>
                </a:lnTo>
                <a:lnTo>
                  <a:pt x="4499" y="170"/>
                </a:lnTo>
                <a:lnTo>
                  <a:pt x="0" y="170"/>
                </a:lnTo>
                <a:lnTo>
                  <a:pt x="0" y="0"/>
                </a:lnTo>
              </a:path>
            </a:pathLst>
          </a:custGeom>
          <a:solidFill>
            <a:srgbClr val="92857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50" name="Google Shape;350;p26"/>
          <p:cNvSpPr txBox="1"/>
          <p:nvPr/>
        </p:nvSpPr>
        <p:spPr>
          <a:xfrm>
            <a:off x="4438650" y="2743200"/>
            <a:ext cx="8967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per orbit type</a:t>
            </a:r>
            <a:endParaRPr sz="1100"/>
          </a:p>
        </p:txBody>
      </p:sp>
      <p:sp>
        <p:nvSpPr>
          <p:cNvPr id="351" name="Google Shape;351;p26"/>
          <p:cNvSpPr txBox="1"/>
          <p:nvPr/>
        </p:nvSpPr>
        <p:spPr>
          <a:xfrm>
            <a:off x="5881688" y="2382440"/>
            <a:ext cx="11049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Create a landing </a:t>
            </a:r>
            <a:endParaRPr sz="1100"/>
          </a:p>
        </p:txBody>
      </p:sp>
      <p:sp>
        <p:nvSpPr>
          <p:cNvPr id="352" name="Google Shape;352;p26"/>
          <p:cNvSpPr txBox="1"/>
          <p:nvPr/>
        </p:nvSpPr>
        <p:spPr>
          <a:xfrm>
            <a:off x="5788819" y="2505075"/>
            <a:ext cx="12966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outcome label from </a:t>
            </a:r>
            <a:endParaRPr sz="1100"/>
          </a:p>
        </p:txBody>
      </p:sp>
      <p:sp>
        <p:nvSpPr>
          <p:cNvPr id="353" name="Google Shape;353;p26"/>
          <p:cNvSpPr/>
          <p:nvPr/>
        </p:nvSpPr>
        <p:spPr>
          <a:xfrm>
            <a:off x="4789884" y="2939653"/>
            <a:ext cx="3024186" cy="257174"/>
          </a:xfrm>
          <a:custGeom>
            <a:rect b="b" l="l" r="r" t="t"/>
            <a:pathLst>
              <a:path extrusionOk="0" h="951" w="11201">
                <a:moveTo>
                  <a:pt x="11200" y="0"/>
                </a:moveTo>
                <a:lnTo>
                  <a:pt x="11200" y="523"/>
                </a:lnTo>
                <a:cubicBezTo>
                  <a:pt x="11200" y="528"/>
                  <a:pt x="11196" y="532"/>
                  <a:pt x="11191" y="532"/>
                </a:cubicBezTo>
                <a:lnTo>
                  <a:pt x="133" y="532"/>
                </a:lnTo>
                <a:lnTo>
                  <a:pt x="142" y="523"/>
                </a:lnTo>
                <a:lnTo>
                  <a:pt x="142" y="932"/>
                </a:lnTo>
                <a:lnTo>
                  <a:pt x="124" y="932"/>
                </a:lnTo>
                <a:lnTo>
                  <a:pt x="124" y="523"/>
                </a:lnTo>
                <a:cubicBezTo>
                  <a:pt x="124" y="518"/>
                  <a:pt x="128" y="514"/>
                  <a:pt x="133" y="514"/>
                </a:cubicBezTo>
                <a:lnTo>
                  <a:pt x="11191" y="514"/>
                </a:lnTo>
                <a:lnTo>
                  <a:pt x="11182" y="523"/>
                </a:lnTo>
                <a:lnTo>
                  <a:pt x="11182" y="0"/>
                </a:lnTo>
                <a:lnTo>
                  <a:pt x="11200" y="0"/>
                </a:lnTo>
                <a:close/>
                <a:moveTo>
                  <a:pt x="264" y="725"/>
                </a:moveTo>
                <a:lnTo>
                  <a:pt x="133" y="950"/>
                </a:lnTo>
                <a:lnTo>
                  <a:pt x="2" y="725"/>
                </a:lnTo>
                <a:cubicBezTo>
                  <a:pt x="0" y="721"/>
                  <a:pt x="1" y="716"/>
                  <a:pt x="5" y="713"/>
                </a:cubicBezTo>
                <a:cubicBezTo>
                  <a:pt x="9" y="711"/>
                  <a:pt x="15" y="712"/>
                  <a:pt x="17" y="716"/>
                </a:cubicBezTo>
                <a:lnTo>
                  <a:pt x="141" y="928"/>
                </a:lnTo>
                <a:lnTo>
                  <a:pt x="126" y="928"/>
                </a:lnTo>
                <a:lnTo>
                  <a:pt x="249" y="716"/>
                </a:lnTo>
                <a:cubicBezTo>
                  <a:pt x="251" y="712"/>
                  <a:pt x="257" y="711"/>
                  <a:pt x="261" y="713"/>
                </a:cubicBezTo>
                <a:cubicBezTo>
                  <a:pt x="265" y="716"/>
                  <a:pt x="267" y="721"/>
                  <a:pt x="264" y="725"/>
                </a:cubicBezTo>
                <a:close/>
              </a:path>
            </a:pathLst>
          </a:custGeom>
          <a:solidFill>
            <a:srgbClr val="9C938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54" name="Google Shape;354;p26"/>
          <p:cNvSpPr/>
          <p:nvPr/>
        </p:nvSpPr>
        <p:spPr>
          <a:xfrm>
            <a:off x="7200900" y="2207419"/>
            <a:ext cx="1214438" cy="23813"/>
          </a:xfrm>
          <a:custGeom>
            <a:rect b="b" l="l" r="r" t="t"/>
            <a:pathLst>
              <a:path extrusionOk="0" h="86" w="4499">
                <a:moveTo>
                  <a:pt x="0" y="0"/>
                </a:moveTo>
                <a:lnTo>
                  <a:pt x="4498" y="0"/>
                </a:lnTo>
                <a:lnTo>
                  <a:pt x="4498" y="85"/>
                </a:lnTo>
                <a:lnTo>
                  <a:pt x="0" y="85"/>
                </a:lnTo>
                <a:lnTo>
                  <a:pt x="0" y="0"/>
                </a:lnTo>
              </a:path>
            </a:pathLst>
          </a:custGeom>
          <a:solidFill>
            <a:srgbClr val="A1978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55" name="Google Shape;355;p26"/>
          <p:cNvSpPr/>
          <p:nvPr/>
        </p:nvSpPr>
        <p:spPr>
          <a:xfrm>
            <a:off x="7200900" y="2230040"/>
            <a:ext cx="1214438" cy="23813"/>
          </a:xfrm>
          <a:custGeom>
            <a:rect b="b" l="l" r="r" t="t"/>
            <a:pathLst>
              <a:path extrusionOk="0" h="87" w="4499">
                <a:moveTo>
                  <a:pt x="0" y="0"/>
                </a:moveTo>
                <a:lnTo>
                  <a:pt x="4498" y="0"/>
                </a:lnTo>
                <a:lnTo>
                  <a:pt x="4498" y="86"/>
                </a:lnTo>
                <a:lnTo>
                  <a:pt x="0" y="86"/>
                </a:lnTo>
                <a:lnTo>
                  <a:pt x="0" y="0"/>
                </a:lnTo>
              </a:path>
            </a:pathLst>
          </a:custGeom>
          <a:solidFill>
            <a:srgbClr val="A0968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56" name="Google Shape;356;p26"/>
          <p:cNvSpPr/>
          <p:nvPr/>
        </p:nvSpPr>
        <p:spPr>
          <a:xfrm>
            <a:off x="7200900" y="2252663"/>
            <a:ext cx="1214438" cy="23813"/>
          </a:xfrm>
          <a:custGeom>
            <a:rect b="b" l="l" r="r" t="t"/>
            <a:pathLst>
              <a:path extrusionOk="0" h="86" w="4499">
                <a:moveTo>
                  <a:pt x="0" y="0"/>
                </a:moveTo>
                <a:lnTo>
                  <a:pt x="4498" y="0"/>
                </a:lnTo>
                <a:lnTo>
                  <a:pt x="4498" y="85"/>
                </a:lnTo>
                <a:lnTo>
                  <a:pt x="0" y="85"/>
                </a:lnTo>
                <a:lnTo>
                  <a:pt x="0" y="0"/>
                </a:lnTo>
              </a:path>
            </a:pathLst>
          </a:custGeom>
          <a:solidFill>
            <a:srgbClr val="A0968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57" name="Google Shape;357;p26"/>
          <p:cNvSpPr/>
          <p:nvPr/>
        </p:nvSpPr>
        <p:spPr>
          <a:xfrm>
            <a:off x="7200900" y="2275284"/>
            <a:ext cx="1214438" cy="23813"/>
          </a:xfrm>
          <a:custGeom>
            <a:rect b="b" l="l" r="r" t="t"/>
            <a:pathLst>
              <a:path extrusionOk="0" h="86" w="4499">
                <a:moveTo>
                  <a:pt x="0" y="0"/>
                </a:moveTo>
                <a:lnTo>
                  <a:pt x="4498" y="0"/>
                </a:lnTo>
                <a:lnTo>
                  <a:pt x="4498" y="85"/>
                </a:lnTo>
                <a:lnTo>
                  <a:pt x="0" y="85"/>
                </a:lnTo>
                <a:lnTo>
                  <a:pt x="0" y="0"/>
                </a:lnTo>
              </a:path>
            </a:pathLst>
          </a:custGeom>
          <a:solidFill>
            <a:srgbClr val="9F958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58" name="Google Shape;358;p26"/>
          <p:cNvSpPr/>
          <p:nvPr/>
        </p:nvSpPr>
        <p:spPr>
          <a:xfrm>
            <a:off x="7200900" y="2297906"/>
            <a:ext cx="1214438" cy="23813"/>
          </a:xfrm>
          <a:custGeom>
            <a:rect b="b" l="l" r="r" t="t"/>
            <a:pathLst>
              <a:path extrusionOk="0" h="87" w="4499">
                <a:moveTo>
                  <a:pt x="0" y="0"/>
                </a:moveTo>
                <a:lnTo>
                  <a:pt x="4498" y="0"/>
                </a:lnTo>
                <a:lnTo>
                  <a:pt x="4498" y="86"/>
                </a:lnTo>
                <a:lnTo>
                  <a:pt x="0" y="86"/>
                </a:lnTo>
                <a:lnTo>
                  <a:pt x="0" y="0"/>
                </a:lnTo>
              </a:path>
            </a:pathLst>
          </a:custGeom>
          <a:solidFill>
            <a:srgbClr val="9F958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59" name="Google Shape;359;p26"/>
          <p:cNvSpPr/>
          <p:nvPr/>
        </p:nvSpPr>
        <p:spPr>
          <a:xfrm>
            <a:off x="7200900" y="2321719"/>
            <a:ext cx="1214438" cy="23813"/>
          </a:xfrm>
          <a:custGeom>
            <a:rect b="b" l="l" r="r" t="t"/>
            <a:pathLst>
              <a:path extrusionOk="0" h="86" w="4499">
                <a:moveTo>
                  <a:pt x="0" y="0"/>
                </a:moveTo>
                <a:lnTo>
                  <a:pt x="4498" y="0"/>
                </a:lnTo>
                <a:lnTo>
                  <a:pt x="4498" y="85"/>
                </a:lnTo>
                <a:lnTo>
                  <a:pt x="0" y="85"/>
                </a:lnTo>
                <a:lnTo>
                  <a:pt x="0" y="0"/>
                </a:lnTo>
              </a:path>
            </a:pathLst>
          </a:custGeom>
          <a:solidFill>
            <a:srgbClr val="9F948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0" name="Google Shape;360;p26"/>
          <p:cNvSpPr/>
          <p:nvPr/>
        </p:nvSpPr>
        <p:spPr>
          <a:xfrm>
            <a:off x="7200900" y="2344340"/>
            <a:ext cx="1214438" cy="23813"/>
          </a:xfrm>
          <a:custGeom>
            <a:rect b="b" l="l" r="r" t="t"/>
            <a:pathLst>
              <a:path extrusionOk="0" h="86" w="4499">
                <a:moveTo>
                  <a:pt x="0" y="0"/>
                </a:moveTo>
                <a:lnTo>
                  <a:pt x="4498" y="0"/>
                </a:lnTo>
                <a:lnTo>
                  <a:pt x="4498" y="85"/>
                </a:lnTo>
                <a:lnTo>
                  <a:pt x="0" y="85"/>
                </a:lnTo>
                <a:lnTo>
                  <a:pt x="0" y="0"/>
                </a:lnTo>
              </a:path>
            </a:pathLst>
          </a:custGeom>
          <a:solidFill>
            <a:srgbClr val="9E948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1" name="Google Shape;361;p26"/>
          <p:cNvSpPr/>
          <p:nvPr/>
        </p:nvSpPr>
        <p:spPr>
          <a:xfrm>
            <a:off x="7200900" y="2366963"/>
            <a:ext cx="1214438" cy="23813"/>
          </a:xfrm>
          <a:custGeom>
            <a:rect b="b" l="l" r="r" t="t"/>
            <a:pathLst>
              <a:path extrusionOk="0" h="87" w="4499">
                <a:moveTo>
                  <a:pt x="0" y="0"/>
                </a:moveTo>
                <a:lnTo>
                  <a:pt x="4498" y="0"/>
                </a:lnTo>
                <a:lnTo>
                  <a:pt x="4498" y="86"/>
                </a:lnTo>
                <a:lnTo>
                  <a:pt x="0" y="86"/>
                </a:lnTo>
                <a:lnTo>
                  <a:pt x="0" y="0"/>
                </a:lnTo>
              </a:path>
            </a:pathLst>
          </a:custGeom>
          <a:solidFill>
            <a:srgbClr val="9E938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2" name="Google Shape;362;p26"/>
          <p:cNvSpPr/>
          <p:nvPr/>
        </p:nvSpPr>
        <p:spPr>
          <a:xfrm>
            <a:off x="7200900" y="2389584"/>
            <a:ext cx="1214438" cy="23813"/>
          </a:xfrm>
          <a:custGeom>
            <a:rect b="b" l="l" r="r" t="t"/>
            <a:pathLst>
              <a:path extrusionOk="0" h="86" w="4499">
                <a:moveTo>
                  <a:pt x="0" y="0"/>
                </a:moveTo>
                <a:lnTo>
                  <a:pt x="4498" y="0"/>
                </a:lnTo>
                <a:lnTo>
                  <a:pt x="4498" y="85"/>
                </a:lnTo>
                <a:lnTo>
                  <a:pt x="0" y="85"/>
                </a:lnTo>
                <a:lnTo>
                  <a:pt x="0" y="0"/>
                </a:lnTo>
              </a:path>
            </a:pathLst>
          </a:custGeom>
          <a:solidFill>
            <a:srgbClr val="9D938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3" name="Google Shape;363;p26"/>
          <p:cNvSpPr/>
          <p:nvPr/>
        </p:nvSpPr>
        <p:spPr>
          <a:xfrm>
            <a:off x="7200900" y="2412206"/>
            <a:ext cx="1214438" cy="23813"/>
          </a:xfrm>
          <a:custGeom>
            <a:rect b="b" l="l" r="r" t="t"/>
            <a:pathLst>
              <a:path extrusionOk="0" h="86" w="4499">
                <a:moveTo>
                  <a:pt x="0" y="0"/>
                </a:moveTo>
                <a:lnTo>
                  <a:pt x="4498" y="0"/>
                </a:lnTo>
                <a:lnTo>
                  <a:pt x="4498" y="85"/>
                </a:lnTo>
                <a:lnTo>
                  <a:pt x="0" y="85"/>
                </a:lnTo>
                <a:lnTo>
                  <a:pt x="0" y="0"/>
                </a:lnTo>
              </a:path>
            </a:pathLst>
          </a:custGeom>
          <a:solidFill>
            <a:srgbClr val="9D928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4" name="Google Shape;364;p26"/>
          <p:cNvSpPr/>
          <p:nvPr/>
        </p:nvSpPr>
        <p:spPr>
          <a:xfrm>
            <a:off x="7200900" y="2434828"/>
            <a:ext cx="1214438" cy="23813"/>
          </a:xfrm>
          <a:custGeom>
            <a:rect b="b" l="l" r="r" t="t"/>
            <a:pathLst>
              <a:path extrusionOk="0" h="87" w="4499">
                <a:moveTo>
                  <a:pt x="0" y="0"/>
                </a:moveTo>
                <a:lnTo>
                  <a:pt x="4498" y="0"/>
                </a:lnTo>
                <a:lnTo>
                  <a:pt x="4498" y="86"/>
                </a:lnTo>
                <a:lnTo>
                  <a:pt x="0" y="86"/>
                </a:lnTo>
                <a:lnTo>
                  <a:pt x="0" y="0"/>
                </a:lnTo>
              </a:path>
            </a:pathLst>
          </a:custGeom>
          <a:solidFill>
            <a:srgbClr val="9C928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5" name="Google Shape;365;p26"/>
          <p:cNvSpPr/>
          <p:nvPr/>
        </p:nvSpPr>
        <p:spPr>
          <a:xfrm>
            <a:off x="7200900" y="2457450"/>
            <a:ext cx="1214438" cy="23813"/>
          </a:xfrm>
          <a:custGeom>
            <a:rect b="b" l="l" r="r" t="t"/>
            <a:pathLst>
              <a:path extrusionOk="0" h="86" w="4499">
                <a:moveTo>
                  <a:pt x="0" y="0"/>
                </a:moveTo>
                <a:lnTo>
                  <a:pt x="4498" y="0"/>
                </a:lnTo>
                <a:lnTo>
                  <a:pt x="4498" y="85"/>
                </a:lnTo>
                <a:lnTo>
                  <a:pt x="0" y="85"/>
                </a:lnTo>
                <a:lnTo>
                  <a:pt x="0" y="0"/>
                </a:lnTo>
              </a:path>
            </a:pathLst>
          </a:custGeom>
          <a:solidFill>
            <a:srgbClr val="9C918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6" name="Google Shape;366;p26"/>
          <p:cNvSpPr/>
          <p:nvPr/>
        </p:nvSpPr>
        <p:spPr>
          <a:xfrm>
            <a:off x="7200900" y="2480071"/>
            <a:ext cx="1214438" cy="23813"/>
          </a:xfrm>
          <a:custGeom>
            <a:rect b="b" l="l" r="r" t="t"/>
            <a:pathLst>
              <a:path extrusionOk="0" h="86" w="4499">
                <a:moveTo>
                  <a:pt x="0" y="0"/>
                </a:moveTo>
                <a:lnTo>
                  <a:pt x="4498" y="0"/>
                </a:lnTo>
                <a:lnTo>
                  <a:pt x="4498" y="85"/>
                </a:lnTo>
                <a:lnTo>
                  <a:pt x="0" y="85"/>
                </a:lnTo>
                <a:lnTo>
                  <a:pt x="0" y="0"/>
                </a:lnTo>
              </a:path>
            </a:pathLst>
          </a:custGeom>
          <a:solidFill>
            <a:srgbClr val="9C917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7" name="Google Shape;367;p26"/>
          <p:cNvSpPr/>
          <p:nvPr/>
        </p:nvSpPr>
        <p:spPr>
          <a:xfrm>
            <a:off x="7200900" y="2502694"/>
            <a:ext cx="1214438" cy="23813"/>
          </a:xfrm>
          <a:custGeom>
            <a:rect b="b" l="l" r="r" t="t"/>
            <a:pathLst>
              <a:path extrusionOk="0" h="87" w="4499">
                <a:moveTo>
                  <a:pt x="0" y="0"/>
                </a:moveTo>
                <a:lnTo>
                  <a:pt x="4498" y="0"/>
                </a:lnTo>
                <a:lnTo>
                  <a:pt x="4498" y="86"/>
                </a:lnTo>
                <a:lnTo>
                  <a:pt x="0" y="86"/>
                </a:lnTo>
                <a:lnTo>
                  <a:pt x="0" y="0"/>
                </a:lnTo>
              </a:path>
            </a:pathLst>
          </a:custGeom>
          <a:solidFill>
            <a:srgbClr val="9B907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8" name="Google Shape;368;p26"/>
          <p:cNvSpPr/>
          <p:nvPr/>
        </p:nvSpPr>
        <p:spPr>
          <a:xfrm>
            <a:off x="7200900" y="2526506"/>
            <a:ext cx="1214438" cy="23813"/>
          </a:xfrm>
          <a:custGeom>
            <a:rect b="b" l="l" r="r" t="t"/>
            <a:pathLst>
              <a:path extrusionOk="0" h="86" w="4499">
                <a:moveTo>
                  <a:pt x="0" y="0"/>
                </a:moveTo>
                <a:lnTo>
                  <a:pt x="4498" y="0"/>
                </a:lnTo>
                <a:lnTo>
                  <a:pt x="4498" y="85"/>
                </a:lnTo>
                <a:lnTo>
                  <a:pt x="0" y="85"/>
                </a:lnTo>
                <a:lnTo>
                  <a:pt x="0" y="0"/>
                </a:lnTo>
              </a:path>
            </a:pathLst>
          </a:custGeom>
          <a:solidFill>
            <a:srgbClr val="9B907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69" name="Google Shape;369;p26"/>
          <p:cNvSpPr/>
          <p:nvPr/>
        </p:nvSpPr>
        <p:spPr>
          <a:xfrm>
            <a:off x="7200900" y="2549128"/>
            <a:ext cx="1214438" cy="23813"/>
          </a:xfrm>
          <a:custGeom>
            <a:rect b="b" l="l" r="r" t="t"/>
            <a:pathLst>
              <a:path extrusionOk="0" h="87" w="4499">
                <a:moveTo>
                  <a:pt x="0" y="0"/>
                </a:moveTo>
                <a:lnTo>
                  <a:pt x="4498" y="0"/>
                </a:lnTo>
                <a:lnTo>
                  <a:pt x="4498" y="86"/>
                </a:lnTo>
                <a:lnTo>
                  <a:pt x="0" y="86"/>
                </a:lnTo>
                <a:lnTo>
                  <a:pt x="0" y="0"/>
                </a:lnTo>
              </a:path>
            </a:pathLst>
          </a:custGeom>
          <a:solidFill>
            <a:srgbClr val="9A8F7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70" name="Google Shape;370;p26"/>
          <p:cNvSpPr/>
          <p:nvPr/>
        </p:nvSpPr>
        <p:spPr>
          <a:xfrm>
            <a:off x="7200900" y="2571750"/>
            <a:ext cx="1214438" cy="46434"/>
          </a:xfrm>
          <a:custGeom>
            <a:rect b="b" l="l" r="r" t="t"/>
            <a:pathLst>
              <a:path extrusionOk="0" h="170" w="4499">
                <a:moveTo>
                  <a:pt x="0" y="0"/>
                </a:moveTo>
                <a:lnTo>
                  <a:pt x="4498" y="0"/>
                </a:lnTo>
                <a:lnTo>
                  <a:pt x="4498" y="169"/>
                </a:lnTo>
                <a:lnTo>
                  <a:pt x="0" y="169"/>
                </a:lnTo>
                <a:lnTo>
                  <a:pt x="0" y="0"/>
                </a:lnTo>
              </a:path>
            </a:pathLst>
          </a:custGeom>
          <a:solidFill>
            <a:srgbClr val="9A8F7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71" name="Google Shape;371;p26"/>
          <p:cNvSpPr/>
          <p:nvPr/>
        </p:nvSpPr>
        <p:spPr>
          <a:xfrm>
            <a:off x="7200900" y="2616994"/>
            <a:ext cx="1214438" cy="46434"/>
          </a:xfrm>
          <a:custGeom>
            <a:rect b="b" l="l" r="r" t="t"/>
            <a:pathLst>
              <a:path extrusionOk="0" h="171" w="4499">
                <a:moveTo>
                  <a:pt x="0" y="0"/>
                </a:moveTo>
                <a:lnTo>
                  <a:pt x="4498" y="0"/>
                </a:lnTo>
                <a:lnTo>
                  <a:pt x="4498" y="170"/>
                </a:lnTo>
                <a:lnTo>
                  <a:pt x="0" y="170"/>
                </a:lnTo>
                <a:lnTo>
                  <a:pt x="0" y="0"/>
                </a:lnTo>
              </a:path>
            </a:pathLst>
          </a:custGeom>
          <a:solidFill>
            <a:srgbClr val="998E7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72" name="Google Shape;372;p26"/>
          <p:cNvSpPr/>
          <p:nvPr/>
        </p:nvSpPr>
        <p:spPr>
          <a:xfrm>
            <a:off x="7200900" y="2662238"/>
            <a:ext cx="1214438" cy="46434"/>
          </a:xfrm>
          <a:custGeom>
            <a:rect b="b" l="l" r="r" t="t"/>
            <a:pathLst>
              <a:path extrusionOk="0" h="171" w="4499">
                <a:moveTo>
                  <a:pt x="0" y="0"/>
                </a:moveTo>
                <a:lnTo>
                  <a:pt x="4498" y="0"/>
                </a:lnTo>
                <a:lnTo>
                  <a:pt x="4498" y="170"/>
                </a:lnTo>
                <a:lnTo>
                  <a:pt x="0" y="170"/>
                </a:lnTo>
                <a:lnTo>
                  <a:pt x="0" y="0"/>
                </a:lnTo>
              </a:path>
            </a:pathLst>
          </a:custGeom>
          <a:solidFill>
            <a:srgbClr val="988D7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73" name="Google Shape;373;p26"/>
          <p:cNvSpPr/>
          <p:nvPr/>
        </p:nvSpPr>
        <p:spPr>
          <a:xfrm>
            <a:off x="7200900" y="2708672"/>
            <a:ext cx="1214438" cy="46434"/>
          </a:xfrm>
          <a:custGeom>
            <a:rect b="b" l="l" r="r" t="t"/>
            <a:pathLst>
              <a:path extrusionOk="0" h="170" w="4499">
                <a:moveTo>
                  <a:pt x="0" y="0"/>
                </a:moveTo>
                <a:lnTo>
                  <a:pt x="4498" y="0"/>
                </a:lnTo>
                <a:lnTo>
                  <a:pt x="4498" y="169"/>
                </a:lnTo>
                <a:lnTo>
                  <a:pt x="0" y="169"/>
                </a:lnTo>
                <a:lnTo>
                  <a:pt x="0" y="0"/>
                </a:lnTo>
              </a:path>
            </a:pathLst>
          </a:custGeom>
          <a:solidFill>
            <a:srgbClr val="988C7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74" name="Google Shape;374;p26"/>
          <p:cNvSpPr/>
          <p:nvPr/>
        </p:nvSpPr>
        <p:spPr>
          <a:xfrm>
            <a:off x="7200900" y="2753915"/>
            <a:ext cx="1214438" cy="46434"/>
          </a:xfrm>
          <a:custGeom>
            <a:rect b="b" l="l" r="r" t="t"/>
            <a:pathLst>
              <a:path extrusionOk="0" h="171" w="4499">
                <a:moveTo>
                  <a:pt x="0" y="0"/>
                </a:moveTo>
                <a:lnTo>
                  <a:pt x="4498" y="0"/>
                </a:lnTo>
                <a:lnTo>
                  <a:pt x="4498" y="170"/>
                </a:lnTo>
                <a:lnTo>
                  <a:pt x="0" y="170"/>
                </a:lnTo>
                <a:lnTo>
                  <a:pt x="0" y="0"/>
                </a:lnTo>
              </a:path>
            </a:pathLst>
          </a:custGeom>
          <a:solidFill>
            <a:srgbClr val="978C7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75" name="Google Shape;375;p26"/>
          <p:cNvSpPr/>
          <p:nvPr/>
        </p:nvSpPr>
        <p:spPr>
          <a:xfrm>
            <a:off x="7200900" y="2799159"/>
            <a:ext cx="1214438" cy="46434"/>
          </a:xfrm>
          <a:custGeom>
            <a:rect b="b" l="l" r="r" t="t"/>
            <a:pathLst>
              <a:path extrusionOk="0" h="171" w="4499">
                <a:moveTo>
                  <a:pt x="0" y="0"/>
                </a:moveTo>
                <a:lnTo>
                  <a:pt x="4498" y="0"/>
                </a:lnTo>
                <a:lnTo>
                  <a:pt x="4498" y="170"/>
                </a:lnTo>
                <a:lnTo>
                  <a:pt x="0" y="170"/>
                </a:lnTo>
                <a:lnTo>
                  <a:pt x="0" y="0"/>
                </a:lnTo>
              </a:path>
            </a:pathLst>
          </a:custGeom>
          <a:solidFill>
            <a:srgbClr val="978B7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76" name="Google Shape;376;p26"/>
          <p:cNvSpPr/>
          <p:nvPr/>
        </p:nvSpPr>
        <p:spPr>
          <a:xfrm>
            <a:off x="7200900" y="2844403"/>
            <a:ext cx="1214438" cy="46434"/>
          </a:xfrm>
          <a:custGeom>
            <a:rect b="b" l="l" r="r" t="t"/>
            <a:pathLst>
              <a:path extrusionOk="0" h="170" w="4499">
                <a:moveTo>
                  <a:pt x="0" y="0"/>
                </a:moveTo>
                <a:lnTo>
                  <a:pt x="4498" y="0"/>
                </a:lnTo>
                <a:lnTo>
                  <a:pt x="4498" y="169"/>
                </a:lnTo>
                <a:lnTo>
                  <a:pt x="0" y="169"/>
                </a:lnTo>
                <a:lnTo>
                  <a:pt x="0" y="0"/>
                </a:lnTo>
              </a:path>
            </a:pathLst>
          </a:custGeom>
          <a:solidFill>
            <a:srgbClr val="968A7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77" name="Google Shape;377;p26"/>
          <p:cNvSpPr/>
          <p:nvPr/>
        </p:nvSpPr>
        <p:spPr>
          <a:xfrm>
            <a:off x="7200900" y="2890838"/>
            <a:ext cx="1214438" cy="46434"/>
          </a:xfrm>
          <a:custGeom>
            <a:rect b="b" l="l" r="r" t="t"/>
            <a:pathLst>
              <a:path extrusionOk="0" h="171" w="4499">
                <a:moveTo>
                  <a:pt x="0" y="0"/>
                </a:moveTo>
                <a:lnTo>
                  <a:pt x="4498" y="0"/>
                </a:lnTo>
                <a:lnTo>
                  <a:pt x="4498" y="170"/>
                </a:lnTo>
                <a:lnTo>
                  <a:pt x="0" y="170"/>
                </a:lnTo>
                <a:lnTo>
                  <a:pt x="0" y="0"/>
                </a:lnTo>
              </a:path>
            </a:pathLst>
          </a:custGeom>
          <a:solidFill>
            <a:srgbClr val="95897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78" name="Google Shape;378;p26"/>
          <p:cNvSpPr txBox="1"/>
          <p:nvPr/>
        </p:nvSpPr>
        <p:spPr>
          <a:xfrm>
            <a:off x="5831681" y="2618184"/>
            <a:ext cx="10833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Outcome column</a:t>
            </a:r>
            <a:endParaRPr sz="1100"/>
          </a:p>
        </p:txBody>
      </p:sp>
      <p:sp>
        <p:nvSpPr>
          <p:cNvPr id="379" name="Google Shape;379;p26"/>
          <p:cNvSpPr txBox="1"/>
          <p:nvPr/>
        </p:nvSpPr>
        <p:spPr>
          <a:xfrm>
            <a:off x="7340203" y="2443163"/>
            <a:ext cx="11811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Export dataset as </a:t>
            </a:r>
            <a:endParaRPr sz="1100"/>
          </a:p>
        </p:txBody>
      </p:sp>
      <p:sp>
        <p:nvSpPr>
          <p:cNvPr id="380" name="Google Shape;380;p26"/>
          <p:cNvSpPr/>
          <p:nvPr/>
        </p:nvSpPr>
        <p:spPr>
          <a:xfrm>
            <a:off x="5432822" y="3545681"/>
            <a:ext cx="257174" cy="72628"/>
          </a:xfrm>
          <a:custGeom>
            <a:rect b="b" l="l" r="r" t="t"/>
            <a:pathLst>
              <a:path extrusionOk="0" h="269" w="951">
                <a:moveTo>
                  <a:pt x="0" y="124"/>
                </a:moveTo>
                <a:lnTo>
                  <a:pt x="932" y="124"/>
                </a:lnTo>
                <a:lnTo>
                  <a:pt x="932" y="142"/>
                </a:lnTo>
                <a:lnTo>
                  <a:pt x="0" y="142"/>
                </a:lnTo>
                <a:lnTo>
                  <a:pt x="0" y="124"/>
                </a:lnTo>
                <a:close/>
                <a:moveTo>
                  <a:pt x="725" y="2"/>
                </a:moveTo>
                <a:lnTo>
                  <a:pt x="950" y="133"/>
                </a:lnTo>
                <a:lnTo>
                  <a:pt x="725" y="265"/>
                </a:lnTo>
                <a:cubicBezTo>
                  <a:pt x="721" y="268"/>
                  <a:pt x="716" y="266"/>
                  <a:pt x="713" y="262"/>
                </a:cubicBezTo>
                <a:cubicBezTo>
                  <a:pt x="711" y="258"/>
                  <a:pt x="712" y="252"/>
                  <a:pt x="716" y="250"/>
                </a:cubicBezTo>
                <a:lnTo>
                  <a:pt x="928" y="125"/>
                </a:lnTo>
                <a:lnTo>
                  <a:pt x="928" y="141"/>
                </a:lnTo>
                <a:lnTo>
                  <a:pt x="716" y="17"/>
                </a:lnTo>
                <a:cubicBezTo>
                  <a:pt x="712" y="15"/>
                  <a:pt x="711" y="9"/>
                  <a:pt x="713" y="5"/>
                </a:cubicBezTo>
                <a:cubicBezTo>
                  <a:pt x="716" y="1"/>
                  <a:pt x="721" y="0"/>
                  <a:pt x="725" y="2"/>
                </a:cubicBezTo>
                <a:close/>
              </a:path>
            </a:pathLst>
          </a:custGeom>
          <a:solidFill>
            <a:srgbClr val="A0988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81" name="Google Shape;381;p26"/>
          <p:cNvSpPr/>
          <p:nvPr/>
        </p:nvSpPr>
        <p:spPr>
          <a:xfrm>
            <a:off x="4214813" y="3214688"/>
            <a:ext cx="1214438" cy="23813"/>
          </a:xfrm>
          <a:custGeom>
            <a:rect b="b" l="l" r="r" t="t"/>
            <a:pathLst>
              <a:path extrusionOk="0" h="86" w="4500">
                <a:moveTo>
                  <a:pt x="0" y="0"/>
                </a:moveTo>
                <a:lnTo>
                  <a:pt x="4499" y="0"/>
                </a:lnTo>
                <a:lnTo>
                  <a:pt x="4499" y="85"/>
                </a:lnTo>
                <a:lnTo>
                  <a:pt x="0" y="85"/>
                </a:lnTo>
                <a:lnTo>
                  <a:pt x="0" y="0"/>
                </a:lnTo>
              </a:path>
            </a:pathLst>
          </a:custGeom>
          <a:solidFill>
            <a:srgbClr val="A49B8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82" name="Google Shape;382;p26"/>
          <p:cNvSpPr/>
          <p:nvPr/>
        </p:nvSpPr>
        <p:spPr>
          <a:xfrm>
            <a:off x="4214813" y="3237309"/>
            <a:ext cx="1214438" cy="23813"/>
          </a:xfrm>
          <a:custGeom>
            <a:rect b="b" l="l" r="r" t="t"/>
            <a:pathLst>
              <a:path extrusionOk="0" h="86" w="4500">
                <a:moveTo>
                  <a:pt x="0" y="0"/>
                </a:moveTo>
                <a:lnTo>
                  <a:pt x="4499" y="0"/>
                </a:lnTo>
                <a:lnTo>
                  <a:pt x="4499" y="85"/>
                </a:lnTo>
                <a:lnTo>
                  <a:pt x="0" y="85"/>
                </a:lnTo>
                <a:lnTo>
                  <a:pt x="0" y="0"/>
                </a:lnTo>
              </a:path>
            </a:pathLst>
          </a:custGeom>
          <a:solidFill>
            <a:srgbClr val="A39A8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83" name="Google Shape;383;p26"/>
          <p:cNvSpPr/>
          <p:nvPr/>
        </p:nvSpPr>
        <p:spPr>
          <a:xfrm>
            <a:off x="4214813" y="3259931"/>
            <a:ext cx="1214438" cy="23813"/>
          </a:xfrm>
          <a:custGeom>
            <a:rect b="b" l="l" r="r" t="t"/>
            <a:pathLst>
              <a:path extrusionOk="0" h="87" w="4500">
                <a:moveTo>
                  <a:pt x="0" y="0"/>
                </a:moveTo>
                <a:lnTo>
                  <a:pt x="4499" y="0"/>
                </a:lnTo>
                <a:lnTo>
                  <a:pt x="4499" y="86"/>
                </a:lnTo>
                <a:lnTo>
                  <a:pt x="0" y="86"/>
                </a:lnTo>
                <a:lnTo>
                  <a:pt x="0" y="0"/>
                </a:lnTo>
              </a:path>
            </a:pathLst>
          </a:custGeom>
          <a:solidFill>
            <a:srgbClr val="A39A8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84" name="Google Shape;384;p26"/>
          <p:cNvSpPr/>
          <p:nvPr/>
        </p:nvSpPr>
        <p:spPr>
          <a:xfrm>
            <a:off x="4214813" y="3282553"/>
            <a:ext cx="1214438" cy="23813"/>
          </a:xfrm>
          <a:custGeom>
            <a:rect b="b" l="l" r="r" t="t"/>
            <a:pathLst>
              <a:path extrusionOk="0" h="86" w="4500">
                <a:moveTo>
                  <a:pt x="0" y="0"/>
                </a:moveTo>
                <a:lnTo>
                  <a:pt x="4499" y="0"/>
                </a:lnTo>
                <a:lnTo>
                  <a:pt x="4499" y="85"/>
                </a:lnTo>
                <a:lnTo>
                  <a:pt x="0" y="85"/>
                </a:lnTo>
                <a:lnTo>
                  <a:pt x="0" y="0"/>
                </a:lnTo>
              </a:path>
            </a:pathLst>
          </a:custGeom>
          <a:solidFill>
            <a:srgbClr val="A2998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85" name="Google Shape;385;p26"/>
          <p:cNvSpPr/>
          <p:nvPr/>
        </p:nvSpPr>
        <p:spPr>
          <a:xfrm>
            <a:off x="4214813" y="3305175"/>
            <a:ext cx="1214438" cy="23813"/>
          </a:xfrm>
          <a:custGeom>
            <a:rect b="b" l="l" r="r" t="t"/>
            <a:pathLst>
              <a:path extrusionOk="0" h="86" w="4500">
                <a:moveTo>
                  <a:pt x="0" y="0"/>
                </a:moveTo>
                <a:lnTo>
                  <a:pt x="4499" y="0"/>
                </a:lnTo>
                <a:lnTo>
                  <a:pt x="4499" y="85"/>
                </a:lnTo>
                <a:lnTo>
                  <a:pt x="0" y="85"/>
                </a:lnTo>
                <a:lnTo>
                  <a:pt x="0" y="0"/>
                </a:lnTo>
              </a:path>
            </a:pathLst>
          </a:custGeom>
          <a:solidFill>
            <a:srgbClr val="A2998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86" name="Google Shape;386;p26"/>
          <p:cNvSpPr/>
          <p:nvPr/>
        </p:nvSpPr>
        <p:spPr>
          <a:xfrm>
            <a:off x="4214813" y="3327796"/>
            <a:ext cx="1214438" cy="23813"/>
          </a:xfrm>
          <a:custGeom>
            <a:rect b="b" l="l" r="r" t="t"/>
            <a:pathLst>
              <a:path extrusionOk="0" h="87" w="4500">
                <a:moveTo>
                  <a:pt x="0" y="0"/>
                </a:moveTo>
                <a:lnTo>
                  <a:pt x="4499" y="0"/>
                </a:lnTo>
                <a:lnTo>
                  <a:pt x="4499" y="86"/>
                </a:lnTo>
                <a:lnTo>
                  <a:pt x="0" y="86"/>
                </a:lnTo>
                <a:lnTo>
                  <a:pt x="0" y="0"/>
                </a:lnTo>
              </a:path>
            </a:pathLst>
          </a:custGeom>
          <a:solidFill>
            <a:srgbClr val="A2998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87" name="Google Shape;387;p26"/>
          <p:cNvSpPr/>
          <p:nvPr/>
        </p:nvSpPr>
        <p:spPr>
          <a:xfrm>
            <a:off x="4214813" y="3351609"/>
            <a:ext cx="1214438" cy="23813"/>
          </a:xfrm>
          <a:custGeom>
            <a:rect b="b" l="l" r="r" t="t"/>
            <a:pathLst>
              <a:path extrusionOk="0" h="86" w="4500">
                <a:moveTo>
                  <a:pt x="0" y="0"/>
                </a:moveTo>
                <a:lnTo>
                  <a:pt x="4499" y="0"/>
                </a:lnTo>
                <a:lnTo>
                  <a:pt x="4499" y="85"/>
                </a:lnTo>
                <a:lnTo>
                  <a:pt x="0" y="85"/>
                </a:lnTo>
                <a:lnTo>
                  <a:pt x="0" y="0"/>
                </a:lnTo>
              </a:path>
            </a:pathLst>
          </a:custGeom>
          <a:solidFill>
            <a:srgbClr val="A1988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88" name="Google Shape;388;p26"/>
          <p:cNvSpPr/>
          <p:nvPr/>
        </p:nvSpPr>
        <p:spPr>
          <a:xfrm>
            <a:off x="4214813" y="3374231"/>
            <a:ext cx="1214438" cy="23813"/>
          </a:xfrm>
          <a:custGeom>
            <a:rect b="b" l="l" r="r" t="t"/>
            <a:pathLst>
              <a:path extrusionOk="0" h="86" w="4500">
                <a:moveTo>
                  <a:pt x="0" y="0"/>
                </a:moveTo>
                <a:lnTo>
                  <a:pt x="4499" y="0"/>
                </a:lnTo>
                <a:lnTo>
                  <a:pt x="4499" y="85"/>
                </a:lnTo>
                <a:lnTo>
                  <a:pt x="0" y="85"/>
                </a:lnTo>
                <a:lnTo>
                  <a:pt x="0" y="0"/>
                </a:lnTo>
              </a:path>
            </a:pathLst>
          </a:custGeom>
          <a:solidFill>
            <a:srgbClr val="A1988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89" name="Google Shape;389;p26"/>
          <p:cNvSpPr/>
          <p:nvPr/>
        </p:nvSpPr>
        <p:spPr>
          <a:xfrm>
            <a:off x="4214813" y="3396853"/>
            <a:ext cx="1214438" cy="23813"/>
          </a:xfrm>
          <a:custGeom>
            <a:rect b="b" l="l" r="r" t="t"/>
            <a:pathLst>
              <a:path extrusionOk="0" h="87" w="4500">
                <a:moveTo>
                  <a:pt x="0" y="0"/>
                </a:moveTo>
                <a:lnTo>
                  <a:pt x="4499" y="0"/>
                </a:lnTo>
                <a:lnTo>
                  <a:pt x="4499" y="86"/>
                </a:lnTo>
                <a:lnTo>
                  <a:pt x="0" y="86"/>
                </a:lnTo>
                <a:lnTo>
                  <a:pt x="0" y="0"/>
                </a:lnTo>
              </a:path>
            </a:pathLst>
          </a:custGeom>
          <a:solidFill>
            <a:srgbClr val="A0978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0" name="Google Shape;390;p26"/>
          <p:cNvSpPr/>
          <p:nvPr/>
        </p:nvSpPr>
        <p:spPr>
          <a:xfrm>
            <a:off x="4214813" y="3419475"/>
            <a:ext cx="1214438" cy="23813"/>
          </a:xfrm>
          <a:custGeom>
            <a:rect b="b" l="l" r="r" t="t"/>
            <a:pathLst>
              <a:path extrusionOk="0" h="86" w="4500">
                <a:moveTo>
                  <a:pt x="0" y="0"/>
                </a:moveTo>
                <a:lnTo>
                  <a:pt x="4499" y="0"/>
                </a:lnTo>
                <a:lnTo>
                  <a:pt x="4499" y="85"/>
                </a:lnTo>
                <a:lnTo>
                  <a:pt x="0" y="85"/>
                </a:lnTo>
                <a:lnTo>
                  <a:pt x="0" y="0"/>
                </a:lnTo>
              </a:path>
            </a:pathLst>
          </a:custGeom>
          <a:solidFill>
            <a:srgbClr val="A0978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1" name="Google Shape;391;p26"/>
          <p:cNvSpPr/>
          <p:nvPr/>
        </p:nvSpPr>
        <p:spPr>
          <a:xfrm>
            <a:off x="4214813" y="3442096"/>
            <a:ext cx="1214438" cy="23813"/>
          </a:xfrm>
          <a:custGeom>
            <a:rect b="b" l="l" r="r" t="t"/>
            <a:pathLst>
              <a:path extrusionOk="0" h="86" w="4500">
                <a:moveTo>
                  <a:pt x="0" y="0"/>
                </a:moveTo>
                <a:lnTo>
                  <a:pt x="4499" y="0"/>
                </a:lnTo>
                <a:lnTo>
                  <a:pt x="4499" y="85"/>
                </a:lnTo>
                <a:lnTo>
                  <a:pt x="0" y="85"/>
                </a:lnTo>
                <a:lnTo>
                  <a:pt x="0" y="0"/>
                </a:lnTo>
              </a:path>
            </a:pathLst>
          </a:custGeom>
          <a:solidFill>
            <a:srgbClr val="9F968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2" name="Google Shape;392;p26"/>
          <p:cNvSpPr/>
          <p:nvPr/>
        </p:nvSpPr>
        <p:spPr>
          <a:xfrm>
            <a:off x="4214813" y="3464719"/>
            <a:ext cx="1214438" cy="23813"/>
          </a:xfrm>
          <a:custGeom>
            <a:rect b="b" l="l" r="r" t="t"/>
            <a:pathLst>
              <a:path extrusionOk="0" h="87" w="4500">
                <a:moveTo>
                  <a:pt x="0" y="0"/>
                </a:moveTo>
                <a:lnTo>
                  <a:pt x="4499" y="0"/>
                </a:lnTo>
                <a:lnTo>
                  <a:pt x="4499" y="86"/>
                </a:lnTo>
                <a:lnTo>
                  <a:pt x="0" y="86"/>
                </a:lnTo>
                <a:lnTo>
                  <a:pt x="0" y="0"/>
                </a:lnTo>
              </a:path>
            </a:pathLst>
          </a:custGeom>
          <a:solidFill>
            <a:srgbClr val="9F968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3" name="Google Shape;393;p26"/>
          <p:cNvSpPr/>
          <p:nvPr/>
        </p:nvSpPr>
        <p:spPr>
          <a:xfrm>
            <a:off x="4214813" y="3487340"/>
            <a:ext cx="1214438" cy="23813"/>
          </a:xfrm>
          <a:custGeom>
            <a:rect b="b" l="l" r="r" t="t"/>
            <a:pathLst>
              <a:path extrusionOk="0" h="86" w="4500">
                <a:moveTo>
                  <a:pt x="0" y="0"/>
                </a:moveTo>
                <a:lnTo>
                  <a:pt x="4499" y="0"/>
                </a:lnTo>
                <a:lnTo>
                  <a:pt x="4499" y="85"/>
                </a:lnTo>
                <a:lnTo>
                  <a:pt x="0" y="85"/>
                </a:lnTo>
                <a:lnTo>
                  <a:pt x="0" y="0"/>
                </a:lnTo>
              </a:path>
            </a:pathLst>
          </a:custGeom>
          <a:solidFill>
            <a:srgbClr val="9F968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4" name="Google Shape;394;p26"/>
          <p:cNvSpPr/>
          <p:nvPr/>
        </p:nvSpPr>
        <p:spPr>
          <a:xfrm>
            <a:off x="4214813" y="3509963"/>
            <a:ext cx="1214438" cy="23813"/>
          </a:xfrm>
          <a:custGeom>
            <a:rect b="b" l="l" r="r" t="t"/>
            <a:pathLst>
              <a:path extrusionOk="0" h="86" w="4500">
                <a:moveTo>
                  <a:pt x="0" y="0"/>
                </a:moveTo>
                <a:lnTo>
                  <a:pt x="4499" y="0"/>
                </a:lnTo>
                <a:lnTo>
                  <a:pt x="4499" y="85"/>
                </a:lnTo>
                <a:lnTo>
                  <a:pt x="0" y="85"/>
                </a:lnTo>
                <a:lnTo>
                  <a:pt x="0" y="0"/>
                </a:lnTo>
              </a:path>
            </a:pathLst>
          </a:custGeom>
          <a:solidFill>
            <a:srgbClr val="9E958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5" name="Google Shape;395;p26"/>
          <p:cNvSpPr/>
          <p:nvPr/>
        </p:nvSpPr>
        <p:spPr>
          <a:xfrm>
            <a:off x="4214813" y="3533775"/>
            <a:ext cx="1214438" cy="23813"/>
          </a:xfrm>
          <a:custGeom>
            <a:rect b="b" l="l" r="r" t="t"/>
            <a:pathLst>
              <a:path extrusionOk="0" h="87" w="4500">
                <a:moveTo>
                  <a:pt x="0" y="0"/>
                </a:moveTo>
                <a:lnTo>
                  <a:pt x="4499" y="0"/>
                </a:lnTo>
                <a:lnTo>
                  <a:pt x="4499" y="86"/>
                </a:lnTo>
                <a:lnTo>
                  <a:pt x="0" y="86"/>
                </a:lnTo>
                <a:lnTo>
                  <a:pt x="0" y="0"/>
                </a:lnTo>
              </a:path>
            </a:pathLst>
          </a:custGeom>
          <a:solidFill>
            <a:srgbClr val="9E958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6" name="Google Shape;396;p26"/>
          <p:cNvSpPr/>
          <p:nvPr/>
        </p:nvSpPr>
        <p:spPr>
          <a:xfrm>
            <a:off x="4214813" y="3556396"/>
            <a:ext cx="1214438" cy="23813"/>
          </a:xfrm>
          <a:custGeom>
            <a:rect b="b" l="l" r="r" t="t"/>
            <a:pathLst>
              <a:path extrusionOk="0" h="86" w="4500">
                <a:moveTo>
                  <a:pt x="0" y="0"/>
                </a:moveTo>
                <a:lnTo>
                  <a:pt x="4499" y="0"/>
                </a:lnTo>
                <a:lnTo>
                  <a:pt x="4499" y="85"/>
                </a:lnTo>
                <a:lnTo>
                  <a:pt x="0" y="85"/>
                </a:lnTo>
                <a:lnTo>
                  <a:pt x="0" y="0"/>
                </a:lnTo>
              </a:path>
            </a:pathLst>
          </a:custGeom>
          <a:solidFill>
            <a:srgbClr val="9D948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7" name="Google Shape;397;p26"/>
          <p:cNvSpPr/>
          <p:nvPr/>
        </p:nvSpPr>
        <p:spPr>
          <a:xfrm>
            <a:off x="4214813" y="3579019"/>
            <a:ext cx="1214438" cy="46434"/>
          </a:xfrm>
          <a:custGeom>
            <a:rect b="b" l="l" r="r" t="t"/>
            <a:pathLst>
              <a:path extrusionOk="0" h="171" w="4500">
                <a:moveTo>
                  <a:pt x="0" y="0"/>
                </a:moveTo>
                <a:lnTo>
                  <a:pt x="4499" y="0"/>
                </a:lnTo>
                <a:lnTo>
                  <a:pt x="4499" y="170"/>
                </a:lnTo>
                <a:lnTo>
                  <a:pt x="0" y="170"/>
                </a:lnTo>
                <a:lnTo>
                  <a:pt x="0" y="0"/>
                </a:lnTo>
              </a:path>
            </a:pathLst>
          </a:custGeom>
          <a:solidFill>
            <a:srgbClr val="9D948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8" name="Google Shape;398;p26"/>
          <p:cNvSpPr/>
          <p:nvPr/>
        </p:nvSpPr>
        <p:spPr>
          <a:xfrm>
            <a:off x="4214813" y="3624263"/>
            <a:ext cx="1214438" cy="46434"/>
          </a:xfrm>
          <a:custGeom>
            <a:rect b="b" l="l" r="r" t="t"/>
            <a:pathLst>
              <a:path extrusionOk="0" h="170" w="4500">
                <a:moveTo>
                  <a:pt x="0" y="0"/>
                </a:moveTo>
                <a:lnTo>
                  <a:pt x="4499" y="0"/>
                </a:lnTo>
                <a:lnTo>
                  <a:pt x="4499" y="169"/>
                </a:lnTo>
                <a:lnTo>
                  <a:pt x="0" y="169"/>
                </a:lnTo>
                <a:lnTo>
                  <a:pt x="0" y="0"/>
                </a:lnTo>
              </a:path>
            </a:pathLst>
          </a:custGeom>
          <a:solidFill>
            <a:srgbClr val="9C938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399" name="Google Shape;399;p26"/>
          <p:cNvSpPr/>
          <p:nvPr/>
        </p:nvSpPr>
        <p:spPr>
          <a:xfrm>
            <a:off x="4214813" y="3669506"/>
            <a:ext cx="1214438" cy="46434"/>
          </a:xfrm>
          <a:custGeom>
            <a:rect b="b" l="l" r="r" t="t"/>
            <a:pathLst>
              <a:path extrusionOk="0" h="171" w="4500">
                <a:moveTo>
                  <a:pt x="0" y="0"/>
                </a:moveTo>
                <a:lnTo>
                  <a:pt x="4499" y="0"/>
                </a:lnTo>
                <a:lnTo>
                  <a:pt x="4499" y="170"/>
                </a:lnTo>
                <a:lnTo>
                  <a:pt x="0" y="170"/>
                </a:lnTo>
                <a:lnTo>
                  <a:pt x="0" y="0"/>
                </a:lnTo>
              </a:path>
            </a:pathLst>
          </a:custGeom>
          <a:solidFill>
            <a:srgbClr val="9B928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00" name="Google Shape;400;p26"/>
          <p:cNvSpPr/>
          <p:nvPr/>
        </p:nvSpPr>
        <p:spPr>
          <a:xfrm>
            <a:off x="4214813" y="3715940"/>
            <a:ext cx="1214438" cy="46434"/>
          </a:xfrm>
          <a:custGeom>
            <a:rect b="b" l="l" r="r" t="t"/>
            <a:pathLst>
              <a:path extrusionOk="0" h="171" w="4500">
                <a:moveTo>
                  <a:pt x="0" y="0"/>
                </a:moveTo>
                <a:lnTo>
                  <a:pt x="4499" y="0"/>
                </a:lnTo>
                <a:lnTo>
                  <a:pt x="4499" y="170"/>
                </a:lnTo>
                <a:lnTo>
                  <a:pt x="0" y="170"/>
                </a:lnTo>
                <a:lnTo>
                  <a:pt x="0" y="0"/>
                </a:lnTo>
              </a:path>
            </a:pathLst>
          </a:custGeom>
          <a:solidFill>
            <a:srgbClr val="9B918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01" name="Google Shape;401;p26"/>
          <p:cNvSpPr/>
          <p:nvPr/>
        </p:nvSpPr>
        <p:spPr>
          <a:xfrm>
            <a:off x="4214813" y="3761184"/>
            <a:ext cx="1214438" cy="46434"/>
          </a:xfrm>
          <a:custGeom>
            <a:rect b="b" l="l" r="r" t="t"/>
            <a:pathLst>
              <a:path extrusionOk="0" h="170" w="4500">
                <a:moveTo>
                  <a:pt x="0" y="0"/>
                </a:moveTo>
                <a:lnTo>
                  <a:pt x="4499" y="0"/>
                </a:lnTo>
                <a:lnTo>
                  <a:pt x="4499" y="169"/>
                </a:lnTo>
                <a:lnTo>
                  <a:pt x="0" y="169"/>
                </a:lnTo>
                <a:lnTo>
                  <a:pt x="0" y="0"/>
                </a:lnTo>
              </a:path>
            </a:pathLst>
          </a:custGeom>
          <a:solidFill>
            <a:srgbClr val="9A918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02" name="Google Shape;402;p26"/>
          <p:cNvSpPr/>
          <p:nvPr/>
        </p:nvSpPr>
        <p:spPr>
          <a:xfrm>
            <a:off x="4214813" y="3806428"/>
            <a:ext cx="1214438" cy="46434"/>
          </a:xfrm>
          <a:custGeom>
            <a:rect b="b" l="l" r="r" t="t"/>
            <a:pathLst>
              <a:path extrusionOk="0" h="171" w="4500">
                <a:moveTo>
                  <a:pt x="0" y="0"/>
                </a:moveTo>
                <a:lnTo>
                  <a:pt x="4499" y="0"/>
                </a:lnTo>
                <a:lnTo>
                  <a:pt x="4499" y="170"/>
                </a:lnTo>
                <a:lnTo>
                  <a:pt x="0" y="170"/>
                </a:lnTo>
                <a:lnTo>
                  <a:pt x="0" y="0"/>
                </a:lnTo>
              </a:path>
            </a:pathLst>
          </a:custGeom>
          <a:solidFill>
            <a:srgbClr val="9A908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03" name="Google Shape;403;p26"/>
          <p:cNvSpPr/>
          <p:nvPr/>
        </p:nvSpPr>
        <p:spPr>
          <a:xfrm>
            <a:off x="4214813" y="3851672"/>
            <a:ext cx="1214438" cy="46434"/>
          </a:xfrm>
          <a:custGeom>
            <a:rect b="b" l="l" r="r" t="t"/>
            <a:pathLst>
              <a:path extrusionOk="0" h="171" w="4500">
                <a:moveTo>
                  <a:pt x="0" y="0"/>
                </a:moveTo>
                <a:lnTo>
                  <a:pt x="4499" y="0"/>
                </a:lnTo>
                <a:lnTo>
                  <a:pt x="4499" y="170"/>
                </a:lnTo>
                <a:lnTo>
                  <a:pt x="0" y="170"/>
                </a:lnTo>
                <a:lnTo>
                  <a:pt x="0" y="0"/>
                </a:lnTo>
              </a:path>
            </a:pathLst>
          </a:custGeom>
          <a:solidFill>
            <a:srgbClr val="998F7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04" name="Google Shape;404;p26"/>
          <p:cNvSpPr/>
          <p:nvPr/>
        </p:nvSpPr>
        <p:spPr>
          <a:xfrm>
            <a:off x="4214813" y="3898106"/>
            <a:ext cx="1214438" cy="46434"/>
          </a:xfrm>
          <a:custGeom>
            <a:rect b="b" l="l" r="r" t="t"/>
            <a:pathLst>
              <a:path extrusionOk="0" h="171" w="4500">
                <a:moveTo>
                  <a:pt x="0" y="0"/>
                </a:moveTo>
                <a:lnTo>
                  <a:pt x="4499" y="0"/>
                </a:lnTo>
                <a:lnTo>
                  <a:pt x="4499" y="170"/>
                </a:lnTo>
                <a:lnTo>
                  <a:pt x="0" y="170"/>
                </a:lnTo>
                <a:lnTo>
                  <a:pt x="0" y="0"/>
                </a:lnTo>
              </a:path>
            </a:pathLst>
          </a:custGeom>
          <a:solidFill>
            <a:srgbClr val="988E7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05" name="Google Shape;405;p26"/>
          <p:cNvSpPr txBox="1"/>
          <p:nvPr/>
        </p:nvSpPr>
        <p:spPr>
          <a:xfrm>
            <a:off x="7661672" y="2563415"/>
            <a:ext cx="2976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.CSV</a:t>
            </a:r>
            <a:endParaRPr sz="1100"/>
          </a:p>
        </p:txBody>
      </p:sp>
      <p:sp>
        <p:nvSpPr>
          <p:cNvPr id="406" name="Google Shape;406;p26"/>
          <p:cNvSpPr txBox="1"/>
          <p:nvPr/>
        </p:nvSpPr>
        <p:spPr>
          <a:xfrm>
            <a:off x="4351734" y="3392090"/>
            <a:ext cx="11715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Work out success </a:t>
            </a:r>
            <a:endParaRPr sz="1100"/>
          </a:p>
        </p:txBody>
      </p:sp>
      <p:sp>
        <p:nvSpPr>
          <p:cNvPr id="407" name="Google Shape;407;p26"/>
          <p:cNvSpPr txBox="1"/>
          <p:nvPr/>
        </p:nvSpPr>
        <p:spPr>
          <a:xfrm>
            <a:off x="4460081" y="3513534"/>
            <a:ext cx="9312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rate for every </a:t>
            </a:r>
            <a:endParaRPr sz="1100"/>
          </a:p>
        </p:txBody>
      </p:sp>
      <p:sp>
        <p:nvSpPr>
          <p:cNvPr id="408" name="Google Shape;408;p26"/>
          <p:cNvSpPr/>
          <p:nvPr/>
        </p:nvSpPr>
        <p:spPr>
          <a:xfrm>
            <a:off x="5707856" y="3214688"/>
            <a:ext cx="1214438" cy="23813"/>
          </a:xfrm>
          <a:custGeom>
            <a:rect b="b" l="l" r="r" t="t"/>
            <a:pathLst>
              <a:path extrusionOk="0" h="86" w="4500">
                <a:moveTo>
                  <a:pt x="0" y="0"/>
                </a:moveTo>
                <a:lnTo>
                  <a:pt x="4499" y="0"/>
                </a:lnTo>
                <a:lnTo>
                  <a:pt x="4499" y="85"/>
                </a:lnTo>
                <a:lnTo>
                  <a:pt x="0" y="85"/>
                </a:lnTo>
                <a:lnTo>
                  <a:pt x="0" y="0"/>
                </a:lnTo>
              </a:path>
            </a:pathLst>
          </a:custGeom>
          <a:solidFill>
            <a:srgbClr val="A79F9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09" name="Google Shape;409;p26"/>
          <p:cNvSpPr/>
          <p:nvPr/>
        </p:nvSpPr>
        <p:spPr>
          <a:xfrm>
            <a:off x="5707856" y="3237309"/>
            <a:ext cx="1214438" cy="23813"/>
          </a:xfrm>
          <a:custGeom>
            <a:rect b="b" l="l" r="r" t="t"/>
            <a:pathLst>
              <a:path extrusionOk="0" h="86" w="4500">
                <a:moveTo>
                  <a:pt x="0" y="0"/>
                </a:moveTo>
                <a:lnTo>
                  <a:pt x="4499" y="0"/>
                </a:lnTo>
                <a:lnTo>
                  <a:pt x="4499" y="85"/>
                </a:lnTo>
                <a:lnTo>
                  <a:pt x="0" y="85"/>
                </a:lnTo>
                <a:lnTo>
                  <a:pt x="0" y="0"/>
                </a:lnTo>
              </a:path>
            </a:pathLst>
          </a:custGeom>
          <a:solidFill>
            <a:srgbClr val="A69E9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0" name="Google Shape;410;p26"/>
          <p:cNvSpPr/>
          <p:nvPr/>
        </p:nvSpPr>
        <p:spPr>
          <a:xfrm>
            <a:off x="5707856" y="3259931"/>
            <a:ext cx="1214438" cy="23813"/>
          </a:xfrm>
          <a:custGeom>
            <a:rect b="b" l="l" r="r" t="t"/>
            <a:pathLst>
              <a:path extrusionOk="0" h="87" w="4500">
                <a:moveTo>
                  <a:pt x="0" y="0"/>
                </a:moveTo>
                <a:lnTo>
                  <a:pt x="4499" y="0"/>
                </a:lnTo>
                <a:lnTo>
                  <a:pt x="4499" y="86"/>
                </a:lnTo>
                <a:lnTo>
                  <a:pt x="0" y="86"/>
                </a:lnTo>
                <a:lnTo>
                  <a:pt x="0" y="0"/>
                </a:lnTo>
              </a:path>
            </a:pathLst>
          </a:custGeom>
          <a:solidFill>
            <a:srgbClr val="A69E94"/>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1" name="Google Shape;411;p26"/>
          <p:cNvSpPr/>
          <p:nvPr/>
        </p:nvSpPr>
        <p:spPr>
          <a:xfrm>
            <a:off x="5707856" y="3282553"/>
            <a:ext cx="1214438" cy="23813"/>
          </a:xfrm>
          <a:custGeom>
            <a:rect b="b" l="l" r="r" t="t"/>
            <a:pathLst>
              <a:path extrusionOk="0" h="86" w="4500">
                <a:moveTo>
                  <a:pt x="0" y="0"/>
                </a:moveTo>
                <a:lnTo>
                  <a:pt x="4499" y="0"/>
                </a:lnTo>
                <a:lnTo>
                  <a:pt x="4499" y="85"/>
                </a:lnTo>
                <a:lnTo>
                  <a:pt x="0" y="85"/>
                </a:lnTo>
                <a:lnTo>
                  <a:pt x="0" y="0"/>
                </a:lnTo>
              </a:path>
            </a:pathLst>
          </a:custGeom>
          <a:solidFill>
            <a:srgbClr val="A59D93"/>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2" name="Google Shape;412;p26"/>
          <p:cNvSpPr/>
          <p:nvPr/>
        </p:nvSpPr>
        <p:spPr>
          <a:xfrm>
            <a:off x="5707856" y="3305175"/>
            <a:ext cx="1214438" cy="23813"/>
          </a:xfrm>
          <a:custGeom>
            <a:rect b="b" l="l" r="r" t="t"/>
            <a:pathLst>
              <a:path extrusionOk="0" h="86" w="4500">
                <a:moveTo>
                  <a:pt x="0" y="0"/>
                </a:moveTo>
                <a:lnTo>
                  <a:pt x="4499" y="0"/>
                </a:lnTo>
                <a:lnTo>
                  <a:pt x="4499" y="85"/>
                </a:lnTo>
                <a:lnTo>
                  <a:pt x="0" y="85"/>
                </a:lnTo>
                <a:lnTo>
                  <a:pt x="0" y="0"/>
                </a:lnTo>
              </a:path>
            </a:pathLst>
          </a:custGeom>
          <a:solidFill>
            <a:srgbClr val="A59D9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3" name="Google Shape;413;p26"/>
          <p:cNvSpPr/>
          <p:nvPr/>
        </p:nvSpPr>
        <p:spPr>
          <a:xfrm>
            <a:off x="5707856" y="3327796"/>
            <a:ext cx="1214438" cy="23813"/>
          </a:xfrm>
          <a:custGeom>
            <a:rect b="b" l="l" r="r" t="t"/>
            <a:pathLst>
              <a:path extrusionOk="0" h="87" w="4500">
                <a:moveTo>
                  <a:pt x="0" y="0"/>
                </a:moveTo>
                <a:lnTo>
                  <a:pt x="4499" y="0"/>
                </a:lnTo>
                <a:lnTo>
                  <a:pt x="4499" y="86"/>
                </a:lnTo>
                <a:lnTo>
                  <a:pt x="0" y="86"/>
                </a:lnTo>
                <a:lnTo>
                  <a:pt x="0" y="0"/>
                </a:lnTo>
              </a:path>
            </a:pathLst>
          </a:custGeom>
          <a:solidFill>
            <a:srgbClr val="A59D9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4" name="Google Shape;414;p26"/>
          <p:cNvSpPr/>
          <p:nvPr/>
        </p:nvSpPr>
        <p:spPr>
          <a:xfrm>
            <a:off x="5707856" y="3351609"/>
            <a:ext cx="1214438" cy="23813"/>
          </a:xfrm>
          <a:custGeom>
            <a:rect b="b" l="l" r="r" t="t"/>
            <a:pathLst>
              <a:path extrusionOk="0" h="86" w="4500">
                <a:moveTo>
                  <a:pt x="0" y="0"/>
                </a:moveTo>
                <a:lnTo>
                  <a:pt x="4499" y="0"/>
                </a:lnTo>
                <a:lnTo>
                  <a:pt x="4499" y="85"/>
                </a:lnTo>
                <a:lnTo>
                  <a:pt x="0" y="85"/>
                </a:lnTo>
                <a:lnTo>
                  <a:pt x="0" y="0"/>
                </a:lnTo>
              </a:path>
            </a:pathLst>
          </a:custGeom>
          <a:solidFill>
            <a:srgbClr val="A49C9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5" name="Google Shape;415;p26"/>
          <p:cNvSpPr/>
          <p:nvPr/>
        </p:nvSpPr>
        <p:spPr>
          <a:xfrm>
            <a:off x="5707856" y="3374231"/>
            <a:ext cx="1214438" cy="23813"/>
          </a:xfrm>
          <a:custGeom>
            <a:rect b="b" l="l" r="r" t="t"/>
            <a:pathLst>
              <a:path extrusionOk="0" h="86" w="4500">
                <a:moveTo>
                  <a:pt x="0" y="0"/>
                </a:moveTo>
                <a:lnTo>
                  <a:pt x="4499" y="0"/>
                </a:lnTo>
                <a:lnTo>
                  <a:pt x="4499" y="85"/>
                </a:lnTo>
                <a:lnTo>
                  <a:pt x="0" y="85"/>
                </a:lnTo>
                <a:lnTo>
                  <a:pt x="0" y="0"/>
                </a:lnTo>
              </a:path>
            </a:pathLst>
          </a:custGeom>
          <a:solidFill>
            <a:srgbClr val="A49C91"/>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6" name="Google Shape;416;p26"/>
          <p:cNvSpPr/>
          <p:nvPr/>
        </p:nvSpPr>
        <p:spPr>
          <a:xfrm>
            <a:off x="5707856" y="3396853"/>
            <a:ext cx="1214438" cy="23813"/>
          </a:xfrm>
          <a:custGeom>
            <a:rect b="b" l="l" r="r" t="t"/>
            <a:pathLst>
              <a:path extrusionOk="0" h="87" w="4500">
                <a:moveTo>
                  <a:pt x="0" y="0"/>
                </a:moveTo>
                <a:lnTo>
                  <a:pt x="4499" y="0"/>
                </a:lnTo>
                <a:lnTo>
                  <a:pt x="4499" y="86"/>
                </a:lnTo>
                <a:lnTo>
                  <a:pt x="0" y="86"/>
                </a:lnTo>
                <a:lnTo>
                  <a:pt x="0" y="0"/>
                </a:lnTo>
              </a:path>
            </a:pathLst>
          </a:custGeom>
          <a:solidFill>
            <a:srgbClr val="A39B9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7" name="Google Shape;417;p26"/>
          <p:cNvSpPr/>
          <p:nvPr/>
        </p:nvSpPr>
        <p:spPr>
          <a:xfrm>
            <a:off x="5707856" y="3419475"/>
            <a:ext cx="1214438" cy="23813"/>
          </a:xfrm>
          <a:custGeom>
            <a:rect b="b" l="l" r="r" t="t"/>
            <a:pathLst>
              <a:path extrusionOk="0" h="86" w="4500">
                <a:moveTo>
                  <a:pt x="0" y="0"/>
                </a:moveTo>
                <a:lnTo>
                  <a:pt x="4499" y="0"/>
                </a:lnTo>
                <a:lnTo>
                  <a:pt x="4499" y="85"/>
                </a:lnTo>
                <a:lnTo>
                  <a:pt x="0" y="85"/>
                </a:lnTo>
                <a:lnTo>
                  <a:pt x="0" y="0"/>
                </a:lnTo>
              </a:path>
            </a:pathLst>
          </a:custGeom>
          <a:solidFill>
            <a:srgbClr val="A39B90"/>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8" name="Google Shape;418;p26"/>
          <p:cNvSpPr/>
          <p:nvPr/>
        </p:nvSpPr>
        <p:spPr>
          <a:xfrm>
            <a:off x="5707856" y="3442096"/>
            <a:ext cx="1214438" cy="23813"/>
          </a:xfrm>
          <a:custGeom>
            <a:rect b="b" l="l" r="r" t="t"/>
            <a:pathLst>
              <a:path extrusionOk="0" h="86" w="4500">
                <a:moveTo>
                  <a:pt x="0" y="0"/>
                </a:moveTo>
                <a:lnTo>
                  <a:pt x="4499" y="0"/>
                </a:lnTo>
                <a:lnTo>
                  <a:pt x="4499" y="85"/>
                </a:lnTo>
                <a:lnTo>
                  <a:pt x="0" y="85"/>
                </a:lnTo>
                <a:lnTo>
                  <a:pt x="0" y="0"/>
                </a:lnTo>
              </a:path>
            </a:pathLst>
          </a:custGeom>
          <a:solidFill>
            <a:srgbClr val="A29A8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19" name="Google Shape;419;p26"/>
          <p:cNvSpPr/>
          <p:nvPr/>
        </p:nvSpPr>
        <p:spPr>
          <a:xfrm>
            <a:off x="5707856" y="3464719"/>
            <a:ext cx="1214438" cy="23813"/>
          </a:xfrm>
          <a:custGeom>
            <a:rect b="b" l="l" r="r" t="t"/>
            <a:pathLst>
              <a:path extrusionOk="0" h="87" w="4500">
                <a:moveTo>
                  <a:pt x="0" y="0"/>
                </a:moveTo>
                <a:lnTo>
                  <a:pt x="4499" y="0"/>
                </a:lnTo>
                <a:lnTo>
                  <a:pt x="4499" y="86"/>
                </a:lnTo>
                <a:lnTo>
                  <a:pt x="0" y="86"/>
                </a:lnTo>
                <a:lnTo>
                  <a:pt x="0" y="0"/>
                </a:lnTo>
              </a:path>
            </a:pathLst>
          </a:custGeom>
          <a:solidFill>
            <a:srgbClr val="A29A8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0" name="Google Shape;420;p26"/>
          <p:cNvSpPr/>
          <p:nvPr/>
        </p:nvSpPr>
        <p:spPr>
          <a:xfrm>
            <a:off x="5707856" y="3487340"/>
            <a:ext cx="1214438" cy="23813"/>
          </a:xfrm>
          <a:custGeom>
            <a:rect b="b" l="l" r="r" t="t"/>
            <a:pathLst>
              <a:path extrusionOk="0" h="86" w="4500">
                <a:moveTo>
                  <a:pt x="0" y="0"/>
                </a:moveTo>
                <a:lnTo>
                  <a:pt x="4499" y="0"/>
                </a:lnTo>
                <a:lnTo>
                  <a:pt x="4499" y="85"/>
                </a:lnTo>
                <a:lnTo>
                  <a:pt x="0" y="85"/>
                </a:lnTo>
                <a:lnTo>
                  <a:pt x="0" y="0"/>
                </a:lnTo>
              </a:path>
            </a:pathLst>
          </a:custGeom>
          <a:solidFill>
            <a:srgbClr val="A29A8E"/>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1" name="Google Shape;421;p26"/>
          <p:cNvSpPr/>
          <p:nvPr/>
        </p:nvSpPr>
        <p:spPr>
          <a:xfrm>
            <a:off x="5707856" y="3509963"/>
            <a:ext cx="1214438" cy="23813"/>
          </a:xfrm>
          <a:custGeom>
            <a:rect b="b" l="l" r="r" t="t"/>
            <a:pathLst>
              <a:path extrusionOk="0" h="86" w="4500">
                <a:moveTo>
                  <a:pt x="0" y="0"/>
                </a:moveTo>
                <a:lnTo>
                  <a:pt x="4499" y="0"/>
                </a:lnTo>
                <a:lnTo>
                  <a:pt x="4499" y="85"/>
                </a:lnTo>
                <a:lnTo>
                  <a:pt x="0" y="85"/>
                </a:lnTo>
                <a:lnTo>
                  <a:pt x="0" y="0"/>
                </a:lnTo>
              </a:path>
            </a:pathLst>
          </a:custGeom>
          <a:solidFill>
            <a:srgbClr val="A1998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2" name="Google Shape;422;p26"/>
          <p:cNvSpPr/>
          <p:nvPr/>
        </p:nvSpPr>
        <p:spPr>
          <a:xfrm>
            <a:off x="5707856" y="3533775"/>
            <a:ext cx="1214438" cy="23813"/>
          </a:xfrm>
          <a:custGeom>
            <a:rect b="b" l="l" r="r" t="t"/>
            <a:pathLst>
              <a:path extrusionOk="0" h="87" w="4500">
                <a:moveTo>
                  <a:pt x="0" y="0"/>
                </a:moveTo>
                <a:lnTo>
                  <a:pt x="4499" y="0"/>
                </a:lnTo>
                <a:lnTo>
                  <a:pt x="4499" y="86"/>
                </a:lnTo>
                <a:lnTo>
                  <a:pt x="0" y="86"/>
                </a:lnTo>
                <a:lnTo>
                  <a:pt x="0" y="0"/>
                </a:lnTo>
              </a:path>
            </a:pathLst>
          </a:custGeom>
          <a:solidFill>
            <a:srgbClr val="A1998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3" name="Google Shape;423;p26"/>
          <p:cNvSpPr/>
          <p:nvPr/>
        </p:nvSpPr>
        <p:spPr>
          <a:xfrm>
            <a:off x="5707856" y="3556396"/>
            <a:ext cx="1214438" cy="23813"/>
          </a:xfrm>
          <a:custGeom>
            <a:rect b="b" l="l" r="r" t="t"/>
            <a:pathLst>
              <a:path extrusionOk="0" h="86" w="4500">
                <a:moveTo>
                  <a:pt x="0" y="0"/>
                </a:moveTo>
                <a:lnTo>
                  <a:pt x="4499" y="0"/>
                </a:lnTo>
                <a:lnTo>
                  <a:pt x="4499" y="85"/>
                </a:lnTo>
                <a:lnTo>
                  <a:pt x="0" y="85"/>
                </a:lnTo>
                <a:lnTo>
                  <a:pt x="0" y="0"/>
                </a:lnTo>
              </a:path>
            </a:pathLst>
          </a:custGeom>
          <a:solidFill>
            <a:srgbClr val="A0988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4" name="Google Shape;424;p26"/>
          <p:cNvSpPr/>
          <p:nvPr/>
        </p:nvSpPr>
        <p:spPr>
          <a:xfrm>
            <a:off x="5707856" y="3579019"/>
            <a:ext cx="1214438" cy="46434"/>
          </a:xfrm>
          <a:custGeom>
            <a:rect b="b" l="l" r="r" t="t"/>
            <a:pathLst>
              <a:path extrusionOk="0" h="171" w="4500">
                <a:moveTo>
                  <a:pt x="0" y="0"/>
                </a:moveTo>
                <a:lnTo>
                  <a:pt x="4499" y="0"/>
                </a:lnTo>
                <a:lnTo>
                  <a:pt x="4499" y="170"/>
                </a:lnTo>
                <a:lnTo>
                  <a:pt x="0" y="170"/>
                </a:lnTo>
                <a:lnTo>
                  <a:pt x="0" y="0"/>
                </a:lnTo>
              </a:path>
            </a:pathLst>
          </a:custGeom>
          <a:solidFill>
            <a:srgbClr val="A0988C"/>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5" name="Google Shape;425;p26"/>
          <p:cNvSpPr/>
          <p:nvPr/>
        </p:nvSpPr>
        <p:spPr>
          <a:xfrm>
            <a:off x="5707856" y="3624263"/>
            <a:ext cx="1214438" cy="46434"/>
          </a:xfrm>
          <a:custGeom>
            <a:rect b="b" l="l" r="r" t="t"/>
            <a:pathLst>
              <a:path extrusionOk="0" h="170" w="4500">
                <a:moveTo>
                  <a:pt x="0" y="0"/>
                </a:moveTo>
                <a:lnTo>
                  <a:pt x="4499" y="0"/>
                </a:lnTo>
                <a:lnTo>
                  <a:pt x="4499" y="169"/>
                </a:lnTo>
                <a:lnTo>
                  <a:pt x="0" y="169"/>
                </a:lnTo>
                <a:lnTo>
                  <a:pt x="0" y="0"/>
                </a:lnTo>
              </a:path>
            </a:pathLst>
          </a:custGeom>
          <a:solidFill>
            <a:srgbClr val="9F978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6" name="Google Shape;426;p26"/>
          <p:cNvSpPr/>
          <p:nvPr/>
        </p:nvSpPr>
        <p:spPr>
          <a:xfrm>
            <a:off x="5707856" y="3669506"/>
            <a:ext cx="1214438" cy="46434"/>
          </a:xfrm>
          <a:custGeom>
            <a:rect b="b" l="l" r="r" t="t"/>
            <a:pathLst>
              <a:path extrusionOk="0" h="171" w="4500">
                <a:moveTo>
                  <a:pt x="0" y="0"/>
                </a:moveTo>
                <a:lnTo>
                  <a:pt x="4499" y="0"/>
                </a:lnTo>
                <a:lnTo>
                  <a:pt x="4499" y="170"/>
                </a:lnTo>
                <a:lnTo>
                  <a:pt x="0" y="170"/>
                </a:lnTo>
                <a:lnTo>
                  <a:pt x="0" y="0"/>
                </a:lnTo>
              </a:path>
            </a:pathLst>
          </a:custGeom>
          <a:solidFill>
            <a:srgbClr val="9E968A"/>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7" name="Google Shape;427;p26"/>
          <p:cNvSpPr/>
          <p:nvPr/>
        </p:nvSpPr>
        <p:spPr>
          <a:xfrm>
            <a:off x="5707856" y="3715940"/>
            <a:ext cx="1214438" cy="46434"/>
          </a:xfrm>
          <a:custGeom>
            <a:rect b="b" l="l" r="r" t="t"/>
            <a:pathLst>
              <a:path extrusionOk="0" h="171" w="4500">
                <a:moveTo>
                  <a:pt x="0" y="0"/>
                </a:moveTo>
                <a:lnTo>
                  <a:pt x="4499" y="0"/>
                </a:lnTo>
                <a:lnTo>
                  <a:pt x="4499" y="170"/>
                </a:lnTo>
                <a:lnTo>
                  <a:pt x="0" y="170"/>
                </a:lnTo>
                <a:lnTo>
                  <a:pt x="0" y="0"/>
                </a:lnTo>
              </a:path>
            </a:pathLst>
          </a:custGeom>
          <a:solidFill>
            <a:srgbClr val="9D9589"/>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8" name="Google Shape;428;p26"/>
          <p:cNvSpPr/>
          <p:nvPr/>
        </p:nvSpPr>
        <p:spPr>
          <a:xfrm>
            <a:off x="5707856" y="3761184"/>
            <a:ext cx="1214438" cy="46434"/>
          </a:xfrm>
          <a:custGeom>
            <a:rect b="b" l="l" r="r" t="t"/>
            <a:pathLst>
              <a:path extrusionOk="0" h="170" w="4500">
                <a:moveTo>
                  <a:pt x="0" y="0"/>
                </a:moveTo>
                <a:lnTo>
                  <a:pt x="4499" y="0"/>
                </a:lnTo>
                <a:lnTo>
                  <a:pt x="4499" y="169"/>
                </a:lnTo>
                <a:lnTo>
                  <a:pt x="0" y="169"/>
                </a:lnTo>
                <a:lnTo>
                  <a:pt x="0" y="0"/>
                </a:lnTo>
              </a:path>
            </a:pathLst>
          </a:custGeom>
          <a:solidFill>
            <a:srgbClr val="9D9588"/>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29" name="Google Shape;429;p26"/>
          <p:cNvSpPr/>
          <p:nvPr/>
        </p:nvSpPr>
        <p:spPr>
          <a:xfrm>
            <a:off x="5707856" y="3806428"/>
            <a:ext cx="1214438" cy="46434"/>
          </a:xfrm>
          <a:custGeom>
            <a:rect b="b" l="l" r="r" t="t"/>
            <a:pathLst>
              <a:path extrusionOk="0" h="171" w="4500">
                <a:moveTo>
                  <a:pt x="0" y="0"/>
                </a:moveTo>
                <a:lnTo>
                  <a:pt x="4499" y="0"/>
                </a:lnTo>
                <a:lnTo>
                  <a:pt x="4499" y="170"/>
                </a:lnTo>
                <a:lnTo>
                  <a:pt x="0" y="170"/>
                </a:lnTo>
                <a:lnTo>
                  <a:pt x="0" y="0"/>
                </a:lnTo>
              </a:path>
            </a:pathLst>
          </a:custGeom>
          <a:solidFill>
            <a:srgbClr val="9C9487"/>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30" name="Google Shape;430;p26"/>
          <p:cNvSpPr/>
          <p:nvPr/>
        </p:nvSpPr>
        <p:spPr>
          <a:xfrm>
            <a:off x="5707856" y="3851672"/>
            <a:ext cx="1214438" cy="46434"/>
          </a:xfrm>
          <a:custGeom>
            <a:rect b="b" l="l" r="r" t="t"/>
            <a:pathLst>
              <a:path extrusionOk="0" h="171" w="4500">
                <a:moveTo>
                  <a:pt x="0" y="0"/>
                </a:moveTo>
                <a:lnTo>
                  <a:pt x="4499" y="0"/>
                </a:lnTo>
                <a:lnTo>
                  <a:pt x="4499" y="170"/>
                </a:lnTo>
                <a:lnTo>
                  <a:pt x="0" y="170"/>
                </a:lnTo>
                <a:lnTo>
                  <a:pt x="0" y="0"/>
                </a:lnTo>
              </a:path>
            </a:pathLst>
          </a:custGeom>
          <a:solidFill>
            <a:srgbClr val="9B9386"/>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31" name="Google Shape;431;p26"/>
          <p:cNvSpPr/>
          <p:nvPr/>
        </p:nvSpPr>
        <p:spPr>
          <a:xfrm>
            <a:off x="5707856" y="3898106"/>
            <a:ext cx="1214438" cy="46434"/>
          </a:xfrm>
          <a:custGeom>
            <a:rect b="b" l="l" r="r" t="t"/>
            <a:pathLst>
              <a:path extrusionOk="0" h="171" w="4500">
                <a:moveTo>
                  <a:pt x="0" y="0"/>
                </a:moveTo>
                <a:lnTo>
                  <a:pt x="4499" y="0"/>
                </a:lnTo>
                <a:lnTo>
                  <a:pt x="4499" y="170"/>
                </a:lnTo>
                <a:lnTo>
                  <a:pt x="0" y="170"/>
                </a:lnTo>
                <a:lnTo>
                  <a:pt x="0" y="0"/>
                </a:lnTo>
              </a:path>
            </a:pathLst>
          </a:custGeom>
          <a:solidFill>
            <a:srgbClr val="9A928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32" name="Google Shape;432;p26"/>
          <p:cNvSpPr txBox="1"/>
          <p:nvPr/>
        </p:nvSpPr>
        <p:spPr>
          <a:xfrm>
            <a:off x="4338638" y="3627834"/>
            <a:ext cx="11727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landing in dataset</a:t>
            </a:r>
            <a:endParaRPr sz="1100"/>
          </a:p>
        </p:txBody>
      </p:sp>
      <p:sp>
        <p:nvSpPr>
          <p:cNvPr id="433" name="Google Shape;433;p26"/>
          <p:cNvSpPr txBox="1"/>
          <p:nvPr/>
        </p:nvSpPr>
        <p:spPr>
          <a:xfrm>
            <a:off x="5888831" y="3451621"/>
            <a:ext cx="10335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Add the GitHub </a:t>
            </a:r>
            <a:endParaRPr sz="1100"/>
          </a:p>
        </p:txBody>
      </p:sp>
      <p:sp>
        <p:nvSpPr>
          <p:cNvPr id="434" name="Google Shape;434;p26"/>
          <p:cNvSpPr txBox="1"/>
          <p:nvPr/>
        </p:nvSpPr>
        <p:spPr>
          <a:xfrm>
            <a:off x="6196013" y="3573065"/>
            <a:ext cx="254700" cy="134700"/>
          </a:xfrm>
          <a:prstGeom prst="rect">
            <a:avLst/>
          </a:prstGeom>
          <a:noFill/>
          <a:ln>
            <a:noFill/>
          </a:ln>
        </p:spPr>
        <p:txBody>
          <a:bodyPr anchorCtr="0" anchor="t" bIns="0" lIns="0" spcFirstLastPara="1" rIns="0" wrap="square" tIns="2275">
            <a:noAutofit/>
          </a:bodyPr>
          <a:lstStyle/>
          <a:p>
            <a:pPr indent="0" lvl="0" marL="0" marR="0" rtl="0" algn="l">
              <a:lnSpc>
                <a:spcPct val="98000"/>
              </a:lnSpc>
              <a:spcBef>
                <a:spcPts val="0"/>
              </a:spcBef>
              <a:spcAft>
                <a:spcPts val="0"/>
              </a:spcAft>
              <a:buClr>
                <a:srgbClr val="FFFFFF"/>
              </a:buClr>
              <a:buSzPts val="900"/>
              <a:buFont typeface="Gill Sans"/>
              <a:buNone/>
            </a:pPr>
            <a:r>
              <a:rPr b="1" i="0" lang="en" sz="900" u="none">
                <a:solidFill>
                  <a:srgbClr val="FFFFFF"/>
                </a:solidFill>
                <a:latin typeface="Gill Sans"/>
                <a:ea typeface="Gill Sans"/>
                <a:cs typeface="Gill Sans"/>
                <a:sym typeface="Gill Sans"/>
              </a:rPr>
              <a:t>URL</a:t>
            </a:r>
            <a:endParaRPr sz="1100"/>
          </a:p>
        </p:txBody>
      </p:sp>
      <p:sp>
        <p:nvSpPr>
          <p:cNvPr id="435" name="Google Shape;435;p26"/>
          <p:cNvSpPr txBox="1"/>
          <p:nvPr>
            <p:ph idx="12" type="sldNum"/>
          </p:nvPr>
        </p:nvSpPr>
        <p:spPr>
          <a:xfrm>
            <a:off x="7522334" y="4796585"/>
            <a:ext cx="1543200" cy="225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26"/>
          <p:cNvSpPr txBox="1"/>
          <p:nvPr/>
        </p:nvSpPr>
        <p:spPr>
          <a:xfrm>
            <a:off x="3996400" y="3989800"/>
            <a:ext cx="485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GitHub URL Link:</a:t>
            </a:r>
            <a:endParaRPr/>
          </a:p>
          <a:p>
            <a:pPr indent="0" lvl="0" marL="0" rtl="0" algn="l">
              <a:spcBef>
                <a:spcPts val="0"/>
              </a:spcBef>
              <a:spcAft>
                <a:spcPts val="0"/>
              </a:spcAft>
              <a:buNone/>
            </a:pPr>
            <a:r>
              <a:rPr lang="en" u="sng">
                <a:solidFill>
                  <a:schemeClr val="hlink"/>
                </a:solidFill>
                <a:hlinkClick r:id="rId3"/>
              </a:rPr>
              <a:t>https://github.com/darshanbennur9/SpaceX_Capstone_Project/blob/e249f78c50933a3118a77e42d3a345b6617fb1e3/labs-jupyter-spacex-Data%20wrangling_DB.ipynb</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27"/>
          <p:cNvSpPr txBox="1"/>
          <p:nvPr>
            <p:ph idx="12" type="sldNum"/>
          </p:nvPr>
        </p:nvSpPr>
        <p:spPr>
          <a:xfrm>
            <a:off x="6536079" y="4825183"/>
            <a:ext cx="2057400" cy="301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42" name="Google Shape;442;p27"/>
          <p:cNvSpPr txBox="1"/>
          <p:nvPr>
            <p:ph idx="4294967295" type="body"/>
          </p:nvPr>
        </p:nvSpPr>
        <p:spPr>
          <a:xfrm>
            <a:off x="165050" y="1249575"/>
            <a:ext cx="4056600" cy="1626600"/>
          </a:xfrm>
          <a:prstGeom prst="rect">
            <a:avLst/>
          </a:prstGeom>
          <a:noFill/>
          <a:ln>
            <a:noFill/>
          </a:ln>
        </p:spPr>
        <p:txBody>
          <a:bodyPr anchorCtr="0" anchor="t" bIns="34275" lIns="68575" spcFirstLastPara="1" rIns="68575" wrap="square" tIns="34275">
            <a:normAutofit/>
          </a:bodyPr>
          <a:lstStyle/>
          <a:p>
            <a:pPr indent="-165100" lvl="0" marL="177800" marR="0" rtl="0" algn="l">
              <a:lnSpc>
                <a:spcPct val="100000"/>
              </a:lnSpc>
              <a:spcBef>
                <a:spcPts val="0"/>
              </a:spcBef>
              <a:spcAft>
                <a:spcPts val="0"/>
              </a:spcAft>
              <a:buClr>
                <a:srgbClr val="292929"/>
              </a:buClr>
              <a:buSzPts val="1400"/>
              <a:buFont typeface="Arial"/>
              <a:buChar char="•"/>
            </a:pPr>
            <a:r>
              <a:rPr lang="en" sz="14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1400">
              <a:solidFill>
                <a:srgbClr val="292929"/>
              </a:solidFill>
              <a:latin typeface="Arial"/>
              <a:ea typeface="Arial"/>
              <a:cs typeface="Arial"/>
              <a:sym typeface="Arial"/>
            </a:endParaRPr>
          </a:p>
          <a:p>
            <a:pPr indent="-38100" lvl="0" marL="177800" marR="0" rtl="0" algn="l">
              <a:lnSpc>
                <a:spcPct val="90000"/>
              </a:lnSpc>
              <a:spcBef>
                <a:spcPts val="800"/>
              </a:spcBef>
              <a:spcAft>
                <a:spcPts val="120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443" name="Google Shape;443;p27"/>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EDA with Data Visualization</a:t>
            </a:r>
            <a:endParaRPr sz="1100"/>
          </a:p>
        </p:txBody>
      </p:sp>
      <p:sp>
        <p:nvSpPr>
          <p:cNvPr id="444" name="Google Shape;444;p27"/>
          <p:cNvSpPr txBox="1"/>
          <p:nvPr/>
        </p:nvSpPr>
        <p:spPr>
          <a:xfrm>
            <a:off x="4165300" y="3710775"/>
            <a:ext cx="485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GitHub URL Link:</a:t>
            </a:r>
            <a:endParaRPr/>
          </a:p>
          <a:p>
            <a:pPr indent="0" lvl="0" marL="0" rtl="0" algn="l">
              <a:spcBef>
                <a:spcPts val="0"/>
              </a:spcBef>
              <a:spcAft>
                <a:spcPts val="0"/>
              </a:spcAft>
              <a:buNone/>
            </a:pPr>
            <a:r>
              <a:rPr lang="en" u="sng">
                <a:solidFill>
                  <a:schemeClr val="hlink"/>
                </a:solidFill>
                <a:hlinkClick r:id="rId4"/>
              </a:rPr>
              <a:t>https://github.com/darshanbennur9/SpaceX_Capstone_Project/blob/e249f78c50933a3118a77e42d3a345b6617fb1e3/jupyter-labs-eda-dataviz_DB.ipynb</a:t>
            </a:r>
            <a:endParaRPr/>
          </a:p>
        </p:txBody>
      </p:sp>
      <p:pic>
        <p:nvPicPr>
          <p:cNvPr id="445" name="Google Shape;445;p27"/>
          <p:cNvPicPr preferRelativeResize="0"/>
          <p:nvPr/>
        </p:nvPicPr>
        <p:blipFill>
          <a:blip r:embed="rId5">
            <a:alphaModFix/>
          </a:blip>
          <a:stretch>
            <a:fillRect/>
          </a:stretch>
        </p:blipFill>
        <p:spPr>
          <a:xfrm>
            <a:off x="4334200" y="1067588"/>
            <a:ext cx="4521299" cy="2219310"/>
          </a:xfrm>
          <a:prstGeom prst="rect">
            <a:avLst/>
          </a:prstGeom>
          <a:noFill/>
          <a:ln>
            <a:noFill/>
          </a:ln>
        </p:spPr>
      </p:pic>
      <p:pic>
        <p:nvPicPr>
          <p:cNvPr id="446" name="Google Shape;446;p27"/>
          <p:cNvPicPr preferRelativeResize="0"/>
          <p:nvPr/>
        </p:nvPicPr>
        <p:blipFill>
          <a:blip r:embed="rId6">
            <a:alphaModFix/>
          </a:blip>
          <a:stretch>
            <a:fillRect/>
          </a:stretch>
        </p:blipFill>
        <p:spPr>
          <a:xfrm>
            <a:off x="165050" y="3082425"/>
            <a:ext cx="3691599" cy="18078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0" name="Shape 450"/>
        <p:cNvGrpSpPr/>
        <p:nvPr/>
      </p:nvGrpSpPr>
      <p:grpSpPr>
        <a:xfrm>
          <a:off x="0" y="0"/>
          <a:ext cx="0" cy="0"/>
          <a:chOff x="0" y="0"/>
          <a:chExt cx="0" cy="0"/>
        </a:xfrm>
      </p:grpSpPr>
      <p:sp>
        <p:nvSpPr>
          <p:cNvPr id="451" name="Google Shape;451;p28"/>
          <p:cNvSpPr/>
          <p:nvPr/>
        </p:nvSpPr>
        <p:spPr>
          <a:xfrm>
            <a:off x="0" y="0"/>
            <a:ext cx="9144021" cy="5143516"/>
          </a:xfrm>
          <a:custGeom>
            <a:rect b="b" l="l" r="r" t="t"/>
            <a:pathLst>
              <a:path extrusionOk="0" h="19052" w="33868">
                <a:moveTo>
                  <a:pt x="0" y="19051"/>
                </a:moveTo>
                <a:lnTo>
                  <a:pt x="33867" y="19051"/>
                </a:lnTo>
                <a:lnTo>
                  <a:pt x="33867" y="0"/>
                </a:lnTo>
                <a:lnTo>
                  <a:pt x="0" y="0"/>
                </a:lnTo>
                <a:lnTo>
                  <a:pt x="0" y="19051"/>
                </a:lnTo>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52" name="Google Shape;452;p28"/>
          <p:cNvSpPr/>
          <p:nvPr/>
        </p:nvSpPr>
        <p:spPr>
          <a:xfrm>
            <a:off x="0" y="0"/>
            <a:ext cx="9144021" cy="5143516"/>
          </a:xfrm>
          <a:custGeom>
            <a:rect b="b" l="l" r="r" t="t"/>
            <a:pathLst>
              <a:path extrusionOk="0" h="19052" w="33868">
                <a:moveTo>
                  <a:pt x="0" y="19051"/>
                </a:moveTo>
                <a:lnTo>
                  <a:pt x="33867" y="19051"/>
                </a:lnTo>
                <a:lnTo>
                  <a:pt x="33867" y="0"/>
                </a:lnTo>
                <a:lnTo>
                  <a:pt x="0" y="0"/>
                </a:lnTo>
                <a:lnTo>
                  <a:pt x="0" y="19051"/>
                </a:lnTo>
              </a:path>
            </a:pathLst>
          </a:custGeom>
          <a:solidFill>
            <a:srgbClr val="9BAFB5"/>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53" name="Google Shape;453;p28"/>
          <p:cNvSpPr/>
          <p:nvPr/>
        </p:nvSpPr>
        <p:spPr>
          <a:xfrm>
            <a:off x="646509" y="2032396"/>
            <a:ext cx="2771795" cy="1087043"/>
          </a:xfrm>
          <a:custGeom>
            <a:rect b="b" l="l" r="r" t="t"/>
            <a:pathLst>
              <a:path extrusionOk="0" h="4024" w="10268">
                <a:moveTo>
                  <a:pt x="0" y="4023"/>
                </a:moveTo>
                <a:lnTo>
                  <a:pt x="10267" y="4023"/>
                </a:lnTo>
                <a:lnTo>
                  <a:pt x="10267" y="0"/>
                </a:lnTo>
                <a:lnTo>
                  <a:pt x="0" y="0"/>
                </a:lnTo>
                <a:lnTo>
                  <a:pt x="0" y="4023"/>
                </a:lnTo>
              </a:path>
            </a:pathLst>
          </a:custGeom>
          <a:noFill/>
          <a:ln cap="flat" cmpd="sng" w="9525">
            <a:solidFill>
              <a:srgbClr val="FFFFFF"/>
            </a:solidFill>
            <a:prstDash val="solid"/>
            <a:round/>
            <a:headEnd len="med" w="med" type="none"/>
            <a:tailEnd len="med" w="med"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54" name="Google Shape;454;p28"/>
          <p:cNvSpPr txBox="1"/>
          <p:nvPr/>
        </p:nvSpPr>
        <p:spPr>
          <a:xfrm>
            <a:off x="1257274" y="2324075"/>
            <a:ext cx="1422900" cy="266700"/>
          </a:xfrm>
          <a:prstGeom prst="rect">
            <a:avLst/>
          </a:prstGeom>
          <a:noFill/>
          <a:ln>
            <a:noFill/>
          </a:ln>
        </p:spPr>
        <p:txBody>
          <a:bodyPr anchorCtr="0" anchor="t" bIns="0" lIns="0" spcFirstLastPara="1" rIns="0" wrap="square" tIns="4550">
            <a:noAutofit/>
          </a:bodyPr>
          <a:lstStyle/>
          <a:p>
            <a:pPr indent="0" lvl="0" marL="0" marR="0" rtl="0" algn="l">
              <a:lnSpc>
                <a:spcPct val="98000"/>
              </a:lnSpc>
              <a:spcBef>
                <a:spcPts val="0"/>
              </a:spcBef>
              <a:spcAft>
                <a:spcPts val="0"/>
              </a:spcAft>
              <a:buClr>
                <a:srgbClr val="FFFFFF"/>
              </a:buClr>
              <a:buSzPts val="1800"/>
              <a:buFont typeface="Gill Sans"/>
              <a:buNone/>
            </a:pPr>
            <a:r>
              <a:rPr i="0" lang="en" sz="1800" u="none">
                <a:solidFill>
                  <a:srgbClr val="FFFFFF"/>
                </a:solidFill>
              </a:rPr>
              <a:t>EDA WITH</a:t>
            </a:r>
            <a:endParaRPr sz="1100"/>
          </a:p>
        </p:txBody>
      </p:sp>
      <p:sp>
        <p:nvSpPr>
          <p:cNvPr id="455" name="Google Shape;455;p28"/>
          <p:cNvSpPr/>
          <p:nvPr/>
        </p:nvSpPr>
        <p:spPr>
          <a:xfrm>
            <a:off x="4038050" y="-12"/>
            <a:ext cx="5157777" cy="5143516"/>
          </a:xfrm>
          <a:custGeom>
            <a:rect b="b" l="l" r="r" t="t"/>
            <a:pathLst>
              <a:path extrusionOk="0" h="19052" w="19105">
                <a:moveTo>
                  <a:pt x="0" y="19051"/>
                </a:moveTo>
                <a:lnTo>
                  <a:pt x="19104" y="19051"/>
                </a:lnTo>
                <a:lnTo>
                  <a:pt x="19104" y="0"/>
                </a:lnTo>
                <a:lnTo>
                  <a:pt x="0" y="0"/>
                </a:lnTo>
                <a:lnTo>
                  <a:pt x="0" y="19051"/>
                </a:lnTo>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456" name="Google Shape;456;p28"/>
          <p:cNvSpPr txBox="1"/>
          <p:nvPr/>
        </p:nvSpPr>
        <p:spPr>
          <a:xfrm>
            <a:off x="1089422" y="2551509"/>
            <a:ext cx="1758600" cy="266700"/>
          </a:xfrm>
          <a:prstGeom prst="rect">
            <a:avLst/>
          </a:prstGeom>
          <a:noFill/>
          <a:ln>
            <a:noFill/>
          </a:ln>
        </p:spPr>
        <p:txBody>
          <a:bodyPr anchorCtr="0" anchor="t" bIns="0" lIns="0" spcFirstLastPara="1" rIns="0" wrap="square" tIns="4550">
            <a:noAutofit/>
          </a:bodyPr>
          <a:lstStyle/>
          <a:p>
            <a:pPr indent="0" lvl="0" marL="0" marR="0" rtl="0" algn="l">
              <a:lnSpc>
                <a:spcPct val="98000"/>
              </a:lnSpc>
              <a:spcBef>
                <a:spcPts val="0"/>
              </a:spcBef>
              <a:spcAft>
                <a:spcPts val="0"/>
              </a:spcAft>
              <a:buClr>
                <a:srgbClr val="FFFFFF"/>
              </a:buClr>
              <a:buSzPts val="1800"/>
              <a:buFont typeface="Gill Sans"/>
              <a:buNone/>
            </a:pPr>
            <a:r>
              <a:rPr i="0" lang="en" sz="1800" u="none">
                <a:solidFill>
                  <a:srgbClr val="FFFFFF"/>
                </a:solidFill>
              </a:rPr>
              <a:t>VISUALIZATION</a:t>
            </a:r>
            <a:endParaRPr sz="1100"/>
          </a:p>
        </p:txBody>
      </p:sp>
      <p:sp>
        <p:nvSpPr>
          <p:cNvPr id="457" name="Google Shape;457;p28"/>
          <p:cNvSpPr txBox="1"/>
          <p:nvPr/>
        </p:nvSpPr>
        <p:spPr>
          <a:xfrm>
            <a:off x="4608909" y="1510903"/>
            <a:ext cx="93000" cy="103500"/>
          </a:xfrm>
          <a:prstGeom prst="rect">
            <a:avLst/>
          </a:prstGeom>
          <a:noFill/>
          <a:ln>
            <a:noFill/>
          </a:ln>
        </p:spPr>
        <p:txBody>
          <a:bodyPr anchorCtr="0" anchor="t" bIns="0" lIns="0" spcFirstLastPara="1" rIns="0" wrap="square" tIns="6650">
            <a:noAutofit/>
          </a:bodyPr>
          <a:lstStyle/>
          <a:p>
            <a:pPr indent="0" lvl="0" marL="0" marR="0" rtl="0" algn="l">
              <a:lnSpc>
                <a:spcPct val="93000"/>
              </a:lnSpc>
              <a:spcBef>
                <a:spcPts val="0"/>
              </a:spcBef>
              <a:spcAft>
                <a:spcPts val="0"/>
              </a:spcAft>
              <a:buClr>
                <a:srgbClr val="9BAFB5"/>
              </a:buClr>
              <a:buSzPts val="800"/>
              <a:buFont typeface="Arial"/>
              <a:buNone/>
            </a:pPr>
            <a:r>
              <a:t/>
            </a:r>
            <a:endParaRPr sz="1100"/>
          </a:p>
        </p:txBody>
      </p:sp>
      <p:sp>
        <p:nvSpPr>
          <p:cNvPr id="458" name="Google Shape;458;p28"/>
          <p:cNvSpPr txBox="1"/>
          <p:nvPr/>
        </p:nvSpPr>
        <p:spPr>
          <a:xfrm>
            <a:off x="4608909" y="2306240"/>
            <a:ext cx="93000" cy="103500"/>
          </a:xfrm>
          <a:prstGeom prst="rect">
            <a:avLst/>
          </a:prstGeom>
          <a:noFill/>
          <a:ln>
            <a:noFill/>
          </a:ln>
        </p:spPr>
        <p:txBody>
          <a:bodyPr anchorCtr="0" anchor="t" bIns="0" lIns="0" spcFirstLastPara="1" rIns="0" wrap="square" tIns="6650">
            <a:noAutofit/>
          </a:bodyPr>
          <a:lstStyle/>
          <a:p>
            <a:pPr indent="0" lvl="0" marL="0" marR="0" rtl="0" algn="l">
              <a:lnSpc>
                <a:spcPct val="93000"/>
              </a:lnSpc>
              <a:spcBef>
                <a:spcPts val="0"/>
              </a:spcBef>
              <a:spcAft>
                <a:spcPts val="0"/>
              </a:spcAft>
              <a:buClr>
                <a:srgbClr val="9BAFB5"/>
              </a:buClr>
              <a:buSzPts val="800"/>
              <a:buFont typeface="Arial"/>
              <a:buNone/>
            </a:pPr>
            <a:r>
              <a:t/>
            </a:r>
            <a:endParaRPr sz="1100"/>
          </a:p>
        </p:txBody>
      </p:sp>
      <p:sp>
        <p:nvSpPr>
          <p:cNvPr id="459" name="Google Shape;459;p28"/>
          <p:cNvSpPr txBox="1"/>
          <p:nvPr/>
        </p:nvSpPr>
        <p:spPr>
          <a:xfrm>
            <a:off x="4608909" y="2806303"/>
            <a:ext cx="93000" cy="103500"/>
          </a:xfrm>
          <a:prstGeom prst="rect">
            <a:avLst/>
          </a:prstGeom>
          <a:noFill/>
          <a:ln>
            <a:noFill/>
          </a:ln>
        </p:spPr>
        <p:txBody>
          <a:bodyPr anchorCtr="0" anchor="t" bIns="0" lIns="0" spcFirstLastPara="1" rIns="0" wrap="square" tIns="6650">
            <a:noAutofit/>
          </a:bodyPr>
          <a:lstStyle/>
          <a:p>
            <a:pPr indent="0" lvl="0" marL="0" marR="0" rtl="0" algn="l">
              <a:lnSpc>
                <a:spcPct val="93000"/>
              </a:lnSpc>
              <a:spcBef>
                <a:spcPts val="0"/>
              </a:spcBef>
              <a:spcAft>
                <a:spcPts val="0"/>
              </a:spcAft>
              <a:buClr>
                <a:srgbClr val="9BAFB5"/>
              </a:buClr>
              <a:buSzPts val="800"/>
              <a:buFont typeface="Arial"/>
              <a:buNone/>
            </a:pPr>
            <a:r>
              <a:t/>
            </a:r>
            <a:endParaRPr sz="1100"/>
          </a:p>
        </p:txBody>
      </p:sp>
      <p:sp>
        <p:nvSpPr>
          <p:cNvPr id="460" name="Google Shape;460;p28"/>
          <p:cNvSpPr txBox="1"/>
          <p:nvPr>
            <p:ph idx="12" type="sldNum"/>
          </p:nvPr>
        </p:nvSpPr>
        <p:spPr>
          <a:xfrm>
            <a:off x="6536079" y="4825183"/>
            <a:ext cx="2057400" cy="301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28"/>
          <p:cNvSpPr txBox="1"/>
          <p:nvPr>
            <p:ph idx="4294967295" type="body"/>
          </p:nvPr>
        </p:nvSpPr>
        <p:spPr>
          <a:xfrm>
            <a:off x="4270075" y="109275"/>
            <a:ext cx="4803600" cy="4621800"/>
          </a:xfrm>
          <a:prstGeom prst="rect">
            <a:avLst/>
          </a:prstGeom>
          <a:noFill/>
          <a:ln>
            <a:noFill/>
          </a:ln>
        </p:spPr>
        <p:txBody>
          <a:bodyPr anchorCtr="0" anchor="t" bIns="34275" lIns="68575" spcFirstLastPara="1" rIns="68575" wrap="square" tIns="34275">
            <a:normAutofit lnSpcReduction="10000"/>
          </a:bodyPr>
          <a:lstStyle/>
          <a:p>
            <a:pPr indent="0" lvl="0" marL="0" marR="0" rtl="0" algn="l">
              <a:lnSpc>
                <a:spcPct val="100000"/>
              </a:lnSpc>
              <a:spcBef>
                <a:spcPts val="0"/>
              </a:spcBef>
              <a:spcAft>
                <a:spcPts val="0"/>
              </a:spcAft>
              <a:buNone/>
            </a:pPr>
            <a:r>
              <a:rPr b="1" lang="en" sz="1400">
                <a:solidFill>
                  <a:srgbClr val="292929"/>
                </a:solidFill>
                <a:latin typeface="Arial"/>
                <a:ea typeface="Arial"/>
                <a:cs typeface="Arial"/>
                <a:sym typeface="Arial"/>
              </a:rPr>
              <a:t>SUMMARY OF THE SQL QUERIES PERFORMED</a:t>
            </a:r>
            <a:endParaRPr b="1" sz="1400">
              <a:solidFill>
                <a:srgbClr val="292929"/>
              </a:solidFill>
              <a:latin typeface="Arial"/>
              <a:ea typeface="Arial"/>
              <a:cs typeface="Arial"/>
              <a:sym typeface="Arial"/>
            </a:endParaRPr>
          </a:p>
          <a:p>
            <a:pPr indent="-323850" lvl="0" marL="457200" rtl="0" algn="l">
              <a:lnSpc>
                <a:spcPct val="100000"/>
              </a:lnSpc>
              <a:spcBef>
                <a:spcPts val="1400"/>
              </a:spcBef>
              <a:spcAft>
                <a:spcPts val="0"/>
              </a:spcAft>
              <a:buClr>
                <a:srgbClr val="121619"/>
              </a:buClr>
              <a:buSzPts val="1500"/>
              <a:buFont typeface="Arial"/>
              <a:buChar char="●"/>
            </a:pPr>
            <a:r>
              <a:rPr lang="en" sz="1500">
                <a:solidFill>
                  <a:srgbClr val="121619"/>
                </a:solidFill>
                <a:latin typeface="Arial"/>
                <a:ea typeface="Arial"/>
                <a:cs typeface="Arial"/>
                <a:sym typeface="Arial"/>
              </a:rPr>
              <a:t>The names of unique launch sites in the space mission.</a:t>
            </a:r>
            <a:endParaRPr sz="1200">
              <a:solidFill>
                <a:srgbClr val="121619"/>
              </a:solidFill>
              <a:latin typeface="Arial"/>
              <a:ea typeface="Arial"/>
              <a:cs typeface="Arial"/>
              <a:sym typeface="Arial"/>
            </a:endParaRPr>
          </a:p>
          <a:p>
            <a:pPr indent="-323850" lvl="0" marL="457200" rtl="0" algn="l">
              <a:lnSpc>
                <a:spcPct val="100000"/>
              </a:lnSpc>
              <a:spcBef>
                <a:spcPts val="1400"/>
              </a:spcBef>
              <a:spcAft>
                <a:spcPts val="0"/>
              </a:spcAft>
              <a:buClr>
                <a:srgbClr val="121619"/>
              </a:buClr>
              <a:buSzPts val="1500"/>
              <a:buFont typeface="Arial"/>
              <a:buChar char="●"/>
            </a:pPr>
            <a:r>
              <a:rPr lang="en" sz="1500">
                <a:solidFill>
                  <a:srgbClr val="121619"/>
                </a:solidFill>
                <a:latin typeface="Arial"/>
                <a:ea typeface="Arial"/>
                <a:cs typeface="Arial"/>
                <a:sym typeface="Arial"/>
              </a:rPr>
              <a:t>The total payload mass carried by boosters launched by NASA (CRS)</a:t>
            </a:r>
            <a:endParaRPr sz="1200">
              <a:solidFill>
                <a:srgbClr val="121619"/>
              </a:solidFill>
              <a:latin typeface="Arial"/>
              <a:ea typeface="Arial"/>
              <a:cs typeface="Arial"/>
              <a:sym typeface="Arial"/>
            </a:endParaRPr>
          </a:p>
          <a:p>
            <a:pPr indent="-323850" lvl="0" marL="457200" rtl="0" algn="l">
              <a:lnSpc>
                <a:spcPct val="100000"/>
              </a:lnSpc>
              <a:spcBef>
                <a:spcPts val="1400"/>
              </a:spcBef>
              <a:spcAft>
                <a:spcPts val="0"/>
              </a:spcAft>
              <a:buClr>
                <a:srgbClr val="121619"/>
              </a:buClr>
              <a:buSzPts val="1500"/>
              <a:buFont typeface="Arial"/>
              <a:buChar char="●"/>
            </a:pPr>
            <a:r>
              <a:rPr lang="en" sz="1500">
                <a:solidFill>
                  <a:srgbClr val="121619"/>
                </a:solidFill>
                <a:latin typeface="Arial"/>
                <a:ea typeface="Arial"/>
                <a:cs typeface="Arial"/>
                <a:sym typeface="Arial"/>
              </a:rPr>
              <a:t>The average payload mass carried by booster version F9 v1.1</a:t>
            </a:r>
            <a:endParaRPr sz="1200">
              <a:solidFill>
                <a:srgbClr val="121619"/>
              </a:solidFill>
              <a:latin typeface="Arial"/>
              <a:ea typeface="Arial"/>
              <a:cs typeface="Arial"/>
              <a:sym typeface="Arial"/>
            </a:endParaRPr>
          </a:p>
          <a:p>
            <a:pPr indent="-323850" lvl="0" marL="457200" rtl="0" algn="l">
              <a:lnSpc>
                <a:spcPct val="100000"/>
              </a:lnSpc>
              <a:spcBef>
                <a:spcPts val="1400"/>
              </a:spcBef>
              <a:spcAft>
                <a:spcPts val="0"/>
              </a:spcAft>
              <a:buClr>
                <a:srgbClr val="121619"/>
              </a:buClr>
              <a:buSzPts val="1500"/>
              <a:buFont typeface="Arial"/>
              <a:buChar char="●"/>
            </a:pPr>
            <a:r>
              <a:rPr lang="en" sz="1500">
                <a:solidFill>
                  <a:srgbClr val="121619"/>
                </a:solidFill>
                <a:latin typeface="Arial"/>
                <a:ea typeface="Arial"/>
                <a:cs typeface="Arial"/>
                <a:sym typeface="Arial"/>
              </a:rPr>
              <a:t>The total number of successful and failure mission outcomes</a:t>
            </a:r>
            <a:endParaRPr sz="1200">
              <a:solidFill>
                <a:srgbClr val="121619"/>
              </a:solidFill>
              <a:latin typeface="Arial"/>
              <a:ea typeface="Arial"/>
              <a:cs typeface="Arial"/>
              <a:sym typeface="Arial"/>
            </a:endParaRPr>
          </a:p>
          <a:p>
            <a:pPr indent="-323850" lvl="0" marL="457200" rtl="0" algn="l">
              <a:lnSpc>
                <a:spcPct val="100000"/>
              </a:lnSpc>
              <a:spcBef>
                <a:spcPts val="1400"/>
              </a:spcBef>
              <a:spcAft>
                <a:spcPts val="0"/>
              </a:spcAft>
              <a:buClr>
                <a:srgbClr val="121619"/>
              </a:buClr>
              <a:buSzPts val="1500"/>
              <a:buFont typeface="Arial"/>
              <a:buChar char="●"/>
            </a:pPr>
            <a:r>
              <a:rPr lang="en" sz="1500">
                <a:solidFill>
                  <a:srgbClr val="121619"/>
                </a:solidFill>
                <a:latin typeface="Arial"/>
                <a:ea typeface="Arial"/>
                <a:cs typeface="Arial"/>
                <a:sym typeface="Arial"/>
              </a:rPr>
              <a:t>The failed landing outcomes in drone ship, their booster version and launch site names.</a:t>
            </a:r>
            <a:endParaRPr sz="1200">
              <a:solidFill>
                <a:srgbClr val="121619"/>
              </a:solidFill>
              <a:latin typeface="Arial"/>
              <a:ea typeface="Arial"/>
              <a:cs typeface="Arial"/>
              <a:sym typeface="Arial"/>
            </a:endParaRPr>
          </a:p>
          <a:p>
            <a:pPr indent="0" lvl="0" marL="457200" rtl="0" algn="l">
              <a:lnSpc>
                <a:spcPct val="98000"/>
              </a:lnSpc>
              <a:spcBef>
                <a:spcPts val="0"/>
              </a:spcBef>
              <a:spcAft>
                <a:spcPts val="0"/>
              </a:spcAft>
              <a:buNone/>
            </a:pPr>
            <a:r>
              <a:t/>
            </a:r>
            <a:endParaRPr sz="1200">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400">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t/>
            </a:r>
            <a:endParaRPr sz="1400">
              <a:solidFill>
                <a:srgbClr val="292929"/>
              </a:solidFill>
              <a:latin typeface="Arial"/>
              <a:ea typeface="Arial"/>
              <a:cs typeface="Arial"/>
              <a:sym typeface="Arial"/>
            </a:endParaRPr>
          </a:p>
          <a:p>
            <a:pPr indent="0" lvl="0" marL="0" marR="0" rtl="0" algn="l">
              <a:lnSpc>
                <a:spcPct val="100000"/>
              </a:lnSpc>
              <a:spcBef>
                <a:spcPts val="0"/>
              </a:spcBef>
              <a:spcAft>
                <a:spcPts val="0"/>
              </a:spcAft>
              <a:buNone/>
            </a:pPr>
            <a:r>
              <a:t/>
            </a:r>
            <a:endParaRPr sz="1400">
              <a:solidFill>
                <a:srgbClr val="292929"/>
              </a:solidFill>
              <a:latin typeface="Arial"/>
              <a:ea typeface="Arial"/>
              <a:cs typeface="Arial"/>
              <a:sym typeface="Arial"/>
            </a:endParaRPr>
          </a:p>
          <a:p>
            <a:pPr indent="-38100" lvl="0" marL="177800" marR="0" rtl="0" algn="l">
              <a:lnSpc>
                <a:spcPct val="90000"/>
              </a:lnSpc>
              <a:spcBef>
                <a:spcPts val="800"/>
              </a:spcBef>
              <a:spcAft>
                <a:spcPts val="120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462" name="Google Shape;462;p28"/>
          <p:cNvSpPr txBox="1"/>
          <p:nvPr/>
        </p:nvSpPr>
        <p:spPr>
          <a:xfrm>
            <a:off x="4165300" y="3710775"/>
            <a:ext cx="485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GitHub URL Link:</a:t>
            </a:r>
            <a:endParaRPr/>
          </a:p>
          <a:p>
            <a:pPr indent="0" lvl="0" marL="0" rtl="0" algn="l">
              <a:spcBef>
                <a:spcPts val="0"/>
              </a:spcBef>
              <a:spcAft>
                <a:spcPts val="0"/>
              </a:spcAft>
              <a:buNone/>
            </a:pPr>
            <a:r>
              <a:rPr lang="en" u="sng">
                <a:solidFill>
                  <a:schemeClr val="hlink"/>
                </a:solidFill>
                <a:hlinkClick r:id="rId3"/>
              </a:rPr>
              <a:t>https://github.com/darshanbennur9/SpaceX_Capstone_Project/blob/e249f78c50933a3118a77e42d3a345b6617fb1e3/jupyter-labs-eda-sql-coursera_sqllite_DB.ipynb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29"/>
          <p:cNvSpPr txBox="1"/>
          <p:nvPr>
            <p:ph idx="12" type="sldNum"/>
          </p:nvPr>
        </p:nvSpPr>
        <p:spPr>
          <a:xfrm>
            <a:off x="7425284" y="4748060"/>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68" name="Google Shape;468;p29"/>
          <p:cNvSpPr txBox="1"/>
          <p:nvPr>
            <p:ph idx="4294967295" type="body"/>
          </p:nvPr>
        </p:nvSpPr>
        <p:spPr>
          <a:xfrm>
            <a:off x="628650" y="1130450"/>
            <a:ext cx="7886700" cy="3163800"/>
          </a:xfrm>
          <a:prstGeom prst="rect">
            <a:avLst/>
          </a:prstGeom>
          <a:noFill/>
          <a:ln>
            <a:noFill/>
          </a:ln>
        </p:spPr>
        <p:txBody>
          <a:bodyPr anchorCtr="0" anchor="t" bIns="34275" lIns="68575" spcFirstLastPara="1" rIns="68575" wrap="square" tIns="34275">
            <a:normAutofit fontScale="85000" lnSpcReduction="20000"/>
          </a:bodyPr>
          <a:lstStyle/>
          <a:p>
            <a:pPr indent="-167957" lvl="0" marL="177800" marR="0" rtl="0" algn="l">
              <a:lnSpc>
                <a:spcPct val="100000"/>
              </a:lnSpc>
              <a:spcBef>
                <a:spcPts val="0"/>
              </a:spcBef>
              <a:spcAft>
                <a:spcPts val="0"/>
              </a:spcAft>
              <a:buClr>
                <a:srgbClr val="292929"/>
              </a:buClr>
              <a:buSzPct val="100000"/>
              <a:buFont typeface="Arial"/>
              <a:buChar char="•"/>
            </a:pPr>
            <a:r>
              <a:rPr lang="en" sz="17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167957" lvl="0" marL="177800" marR="0" rtl="0" algn="l">
              <a:lnSpc>
                <a:spcPct val="100000"/>
              </a:lnSpc>
              <a:spcBef>
                <a:spcPts val="1100"/>
              </a:spcBef>
              <a:spcAft>
                <a:spcPts val="0"/>
              </a:spcAft>
              <a:buClr>
                <a:srgbClr val="292929"/>
              </a:buClr>
              <a:buSzPct val="100000"/>
              <a:buFont typeface="Arial"/>
              <a:buChar char="•"/>
            </a:pPr>
            <a:r>
              <a:rPr lang="en" sz="1700">
                <a:solidFill>
                  <a:srgbClr val="292929"/>
                </a:solidFill>
                <a:latin typeface="Arial"/>
                <a:ea typeface="Arial"/>
                <a:cs typeface="Arial"/>
                <a:sym typeface="Arial"/>
              </a:rPr>
              <a:t>We assigned the feature launch outcomes (failure or success) to class 0 and 1.i.e., 0 for failure, and 1 for success.</a:t>
            </a:r>
            <a:endParaRPr/>
          </a:p>
          <a:p>
            <a:pPr indent="-167957" lvl="0" marL="177800" marR="0" rtl="0" algn="l">
              <a:lnSpc>
                <a:spcPct val="100000"/>
              </a:lnSpc>
              <a:spcBef>
                <a:spcPts val="1100"/>
              </a:spcBef>
              <a:spcAft>
                <a:spcPts val="0"/>
              </a:spcAft>
              <a:buClr>
                <a:srgbClr val="292929"/>
              </a:buClr>
              <a:buSzPct val="100000"/>
              <a:buFont typeface="Arial"/>
              <a:buChar char="•"/>
            </a:pPr>
            <a:r>
              <a:rPr lang="en" sz="1700">
                <a:solidFill>
                  <a:srgbClr val="292929"/>
                </a:solidFill>
                <a:latin typeface="Arial"/>
                <a:ea typeface="Arial"/>
                <a:cs typeface="Arial"/>
                <a:sym typeface="Arial"/>
              </a:rPr>
              <a:t>Using the color-labeled marker clusters, we identified which launch sites have relatively high success rate. </a:t>
            </a:r>
            <a:endParaRPr/>
          </a:p>
          <a:p>
            <a:pPr indent="-167957" lvl="0" marL="177800" marR="0" rtl="0" algn="l">
              <a:lnSpc>
                <a:spcPct val="100000"/>
              </a:lnSpc>
              <a:spcBef>
                <a:spcPts val="1100"/>
              </a:spcBef>
              <a:spcAft>
                <a:spcPts val="0"/>
              </a:spcAft>
              <a:buClr>
                <a:srgbClr val="292929"/>
              </a:buClr>
              <a:buSzPct val="100000"/>
              <a:buFont typeface="Arial"/>
              <a:buChar char="•"/>
            </a:pPr>
            <a:r>
              <a:rPr lang="en" sz="1700">
                <a:solidFill>
                  <a:srgbClr val="292929"/>
                </a:solidFill>
                <a:latin typeface="Arial"/>
                <a:ea typeface="Arial"/>
                <a:cs typeface="Arial"/>
                <a:sym typeface="Arial"/>
              </a:rPr>
              <a:t>We calculated the distances between a launch site to its proximities. We answered some question for instance:</a:t>
            </a:r>
            <a:endParaRPr/>
          </a:p>
          <a:p>
            <a:pPr indent="-164465" lvl="1" marL="520700" marR="0" rtl="0" algn="l">
              <a:lnSpc>
                <a:spcPct val="100000"/>
              </a:lnSpc>
              <a:spcBef>
                <a:spcPts val="1100"/>
              </a:spcBef>
              <a:spcAft>
                <a:spcPts val="0"/>
              </a:spcAft>
              <a:buClr>
                <a:srgbClr val="121619"/>
              </a:buClr>
              <a:buSzPct val="100000"/>
              <a:buFont typeface="Arial"/>
              <a:buChar char="-"/>
            </a:pPr>
            <a:r>
              <a:rPr b="0" i="0" lang="en" sz="1400" u="none" cap="none" strike="noStrike">
                <a:solidFill>
                  <a:srgbClr val="121619"/>
                </a:solidFill>
                <a:latin typeface="Arial"/>
                <a:ea typeface="Arial"/>
                <a:cs typeface="Arial"/>
                <a:sym typeface="Arial"/>
              </a:rPr>
              <a:t>Are launch sites near railways, highways and coastlines.</a:t>
            </a:r>
            <a:endParaRPr>
              <a:solidFill>
                <a:srgbClr val="121619"/>
              </a:solidFill>
            </a:endParaRPr>
          </a:p>
          <a:p>
            <a:pPr indent="-164465" lvl="1" marL="520700" marR="0" rtl="0" algn="l">
              <a:lnSpc>
                <a:spcPct val="100000"/>
              </a:lnSpc>
              <a:spcBef>
                <a:spcPts val="1100"/>
              </a:spcBef>
              <a:spcAft>
                <a:spcPts val="0"/>
              </a:spcAft>
              <a:buClr>
                <a:srgbClr val="121619"/>
              </a:buClr>
              <a:buSzPct val="100000"/>
              <a:buFont typeface="Arial"/>
              <a:buChar char="-"/>
            </a:pPr>
            <a:r>
              <a:rPr b="0" i="0" lang="en" sz="1400" u="none" cap="none" strike="noStrike">
                <a:solidFill>
                  <a:srgbClr val="121619"/>
                </a:solidFill>
                <a:latin typeface="Arial"/>
                <a:ea typeface="Arial"/>
                <a:cs typeface="Arial"/>
                <a:sym typeface="Arial"/>
              </a:rPr>
              <a:t>Do launch sites keep certain distance away from cities.</a:t>
            </a:r>
            <a:endParaRPr>
              <a:solidFill>
                <a:srgbClr val="121619"/>
              </a:solidFill>
            </a:endParaRPr>
          </a:p>
          <a:p>
            <a:pPr indent="-38100" lvl="0" marL="177800" marR="0" rtl="0" algn="l">
              <a:lnSpc>
                <a:spcPct val="90000"/>
              </a:lnSpc>
              <a:spcBef>
                <a:spcPts val="800"/>
              </a:spcBef>
              <a:spcAft>
                <a:spcPts val="0"/>
              </a:spcAft>
              <a:buClr>
                <a:schemeClr val="dk1"/>
              </a:buClr>
              <a:buSzPct val="1000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1200"/>
              </a:spcAft>
              <a:buClr>
                <a:schemeClr val="dk1"/>
              </a:buClr>
              <a:buSzPct val="100000"/>
              <a:buFont typeface="Arial"/>
              <a:buNone/>
            </a:pPr>
            <a:r>
              <a:t/>
            </a:r>
            <a:endParaRPr sz="2100">
              <a:solidFill>
                <a:schemeClr val="dk1"/>
              </a:solidFill>
              <a:latin typeface="Calibri"/>
              <a:ea typeface="Calibri"/>
              <a:cs typeface="Calibri"/>
              <a:sym typeface="Calibri"/>
            </a:endParaRPr>
          </a:p>
        </p:txBody>
      </p:sp>
      <p:sp>
        <p:nvSpPr>
          <p:cNvPr id="469" name="Google Shape;469;p29"/>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Build an Interactive Map with Folium</a:t>
            </a:r>
            <a:endParaRPr sz="3000">
              <a:solidFill>
                <a:srgbClr val="0B49CB"/>
              </a:solidFill>
              <a:latin typeface="IBM Plex Mono SemiBold"/>
              <a:ea typeface="IBM Plex Mono SemiBold"/>
              <a:cs typeface="IBM Plex Mono SemiBold"/>
              <a:sym typeface="IBM Plex Mono SemiBold"/>
            </a:endParaRPr>
          </a:p>
        </p:txBody>
      </p:sp>
      <p:sp>
        <p:nvSpPr>
          <p:cNvPr id="470" name="Google Shape;470;p29"/>
          <p:cNvSpPr txBox="1"/>
          <p:nvPr/>
        </p:nvSpPr>
        <p:spPr>
          <a:xfrm>
            <a:off x="3605100" y="3927250"/>
            <a:ext cx="485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GitHub URL Link:</a:t>
            </a:r>
            <a:endParaRPr/>
          </a:p>
          <a:p>
            <a:pPr indent="0" lvl="0" marL="0" rtl="0" algn="l">
              <a:spcBef>
                <a:spcPts val="0"/>
              </a:spcBef>
              <a:spcAft>
                <a:spcPts val="0"/>
              </a:spcAft>
              <a:buNone/>
            </a:pPr>
            <a:r>
              <a:rPr lang="en" u="sng">
                <a:solidFill>
                  <a:schemeClr val="hlink"/>
                </a:solidFill>
                <a:hlinkClick r:id="rId4"/>
              </a:rPr>
              <a:t>https://github.com/darshanbennur9/SpaceX_Capstone_Project/blob/e249f78c50933a3118a77e42d3a345b6617fb1e3/lab_jupyter_launch_site_location_DB.ipynb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30"/>
          <p:cNvSpPr txBox="1"/>
          <p:nvPr>
            <p:ph idx="12" type="sldNum"/>
          </p:nvPr>
        </p:nvSpPr>
        <p:spPr>
          <a:xfrm>
            <a:off x="7461684" y="47601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76" name="Google Shape;476;p30"/>
          <p:cNvSpPr txBox="1"/>
          <p:nvPr>
            <p:ph idx="4294967295" type="body"/>
          </p:nvPr>
        </p:nvSpPr>
        <p:spPr>
          <a:xfrm>
            <a:off x="773450" y="1369226"/>
            <a:ext cx="7584900" cy="21246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built an interactive dashboard with Plotly dash</a:t>
            </a:r>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plotted pie charts showing the total launches by a certain sites</a:t>
            </a:r>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plotted scatter graph showing the relationship with Outcome and Payload Mass (Kg) for the different booster version.</a:t>
            </a:r>
            <a:endParaRPr/>
          </a:p>
          <a:p>
            <a:pPr indent="0" lvl="0" marL="457200" marR="0" rtl="0" algn="l">
              <a:lnSpc>
                <a:spcPct val="100000"/>
              </a:lnSpc>
              <a:spcBef>
                <a:spcPts val="1100"/>
              </a:spcBef>
              <a:spcAft>
                <a:spcPts val="0"/>
              </a:spcAft>
              <a:buNone/>
            </a:pPr>
            <a:r>
              <a:t/>
            </a:r>
            <a:endParaRPr/>
          </a:p>
          <a:p>
            <a:pPr indent="-38100" lvl="0" marL="177800" marR="0" rtl="0" algn="l">
              <a:lnSpc>
                <a:spcPct val="90000"/>
              </a:lnSpc>
              <a:spcBef>
                <a:spcPts val="800"/>
              </a:spcBef>
              <a:spcAft>
                <a:spcPts val="120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477" name="Google Shape;477;p30"/>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Build a Dashboard with Plotly Dash</a:t>
            </a:r>
            <a:endParaRPr sz="1100"/>
          </a:p>
        </p:txBody>
      </p:sp>
      <p:sp>
        <p:nvSpPr>
          <p:cNvPr id="478" name="Google Shape;478;p30"/>
          <p:cNvSpPr txBox="1"/>
          <p:nvPr/>
        </p:nvSpPr>
        <p:spPr>
          <a:xfrm>
            <a:off x="3605100" y="3927250"/>
            <a:ext cx="485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GitHub URL Link:</a:t>
            </a:r>
            <a:endParaRPr/>
          </a:p>
          <a:p>
            <a:pPr indent="0" lvl="0" marL="0" rtl="0" algn="l">
              <a:spcBef>
                <a:spcPts val="0"/>
              </a:spcBef>
              <a:spcAft>
                <a:spcPts val="0"/>
              </a:spcAft>
              <a:buNone/>
            </a:pPr>
            <a:r>
              <a:rPr lang="en" u="sng">
                <a:solidFill>
                  <a:schemeClr val="hlink"/>
                </a:solidFill>
                <a:hlinkClick r:id="rId4"/>
              </a:rPr>
              <a:t>https://github.com/darshanbennur9/SpaceX_Capstone_Project/blob/41e7b34bdfe3985bd91f64551daa9dcf4f6ae62a/lab_jupyter_launch_site_location_DB.ipynb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p31"/>
          <p:cNvSpPr txBox="1"/>
          <p:nvPr>
            <p:ph idx="12" type="sldNum"/>
          </p:nvPr>
        </p:nvSpPr>
        <p:spPr>
          <a:xfrm>
            <a:off x="7473809" y="4735910"/>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84" name="Google Shape;484;p31"/>
          <p:cNvSpPr txBox="1"/>
          <p:nvPr>
            <p:ph idx="4294967295" type="body"/>
          </p:nvPr>
        </p:nvSpPr>
        <p:spPr>
          <a:xfrm>
            <a:off x="577500" y="1369226"/>
            <a:ext cx="7501800" cy="2427900"/>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loaded the data using numpy and pandas, transformed the data, split our data into training and testing.</a:t>
            </a:r>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built different machine learning models and tune different hyperparameters using GridSearchCV.</a:t>
            </a:r>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used accuracy as the metric for our model, improved the model using feature engineering and algorithm tuning.</a:t>
            </a:r>
            <a:endParaRPr/>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We found the best performing classification model.</a:t>
            </a:r>
            <a:endParaRPr/>
          </a:p>
          <a:p>
            <a:pPr indent="-38100" lvl="0" marL="177800" marR="0" rtl="0" algn="l">
              <a:lnSpc>
                <a:spcPct val="90000"/>
              </a:lnSpc>
              <a:spcBef>
                <a:spcPts val="800"/>
              </a:spcBef>
              <a:spcAft>
                <a:spcPts val="120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485" name="Google Shape;485;p31"/>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Predictive Analysis (Classification)</a:t>
            </a:r>
            <a:endParaRPr sz="1100"/>
          </a:p>
        </p:txBody>
      </p:sp>
      <p:sp>
        <p:nvSpPr>
          <p:cNvPr id="486" name="Google Shape;486;p31"/>
          <p:cNvSpPr txBox="1"/>
          <p:nvPr/>
        </p:nvSpPr>
        <p:spPr>
          <a:xfrm>
            <a:off x="3605100" y="3927250"/>
            <a:ext cx="4859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GitHub URL Link:</a:t>
            </a:r>
            <a:endParaRPr/>
          </a:p>
          <a:p>
            <a:pPr indent="0" lvl="0" marL="0" rtl="0" algn="l">
              <a:spcBef>
                <a:spcPts val="0"/>
              </a:spcBef>
              <a:spcAft>
                <a:spcPts val="0"/>
              </a:spcAft>
              <a:buNone/>
            </a:pPr>
            <a:r>
              <a:rPr lang="en" u="sng">
                <a:solidFill>
                  <a:schemeClr val="hlink"/>
                </a:solidFill>
                <a:hlinkClick r:id="rId4"/>
              </a:rPr>
              <a:t>https://github.com/darshanbennur9/SpaceX_Capstone_Project/blob/e249f78c50933a3118a77e42d3a345b6617fb1e3/SpaceX_Machine%20Learning%20Prediction_Part_5_DB.ipynb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sp>
        <p:nvSpPr>
          <p:cNvPr id="492" name="Google Shape;492;p32"/>
          <p:cNvSpPr txBox="1"/>
          <p:nvPr/>
        </p:nvSpPr>
        <p:spPr>
          <a:xfrm>
            <a:off x="630852" y="1355498"/>
            <a:ext cx="6855000" cy="2065500"/>
          </a:xfrm>
          <a:prstGeom prst="rect">
            <a:avLst/>
          </a:prstGeom>
          <a:noFill/>
          <a:ln>
            <a:noFill/>
          </a:ln>
        </p:spPr>
        <p:txBody>
          <a:bodyPr anchorCtr="0" anchor="t" bIns="34275" lIns="68575" spcFirstLastPara="1" rIns="68575" wrap="square" tIns="34275">
            <a:normAutofit/>
          </a:bodyPr>
          <a:lstStyle/>
          <a:p>
            <a:pPr indent="-213600" lvl="0" marL="177800" marR="0" rtl="0" algn="l">
              <a:lnSpc>
                <a:spcPct val="100000"/>
              </a:lnSpc>
              <a:spcBef>
                <a:spcPts val="0"/>
              </a:spcBef>
              <a:spcAft>
                <a:spcPts val="0"/>
              </a:spcAft>
              <a:buClr>
                <a:srgbClr val="292929"/>
              </a:buClr>
              <a:buSzPts val="2164"/>
              <a:buChar char="•"/>
            </a:pPr>
            <a:r>
              <a:rPr b="1" lang="en" sz="2163">
                <a:solidFill>
                  <a:srgbClr val="292929"/>
                </a:solidFill>
              </a:rPr>
              <a:t>Exploratory data analysis results</a:t>
            </a:r>
            <a:endParaRPr b="1" sz="1563"/>
          </a:p>
          <a:p>
            <a:pPr indent="-213600" lvl="0" marL="177800" marR="0" rtl="0" algn="l">
              <a:lnSpc>
                <a:spcPct val="100000"/>
              </a:lnSpc>
              <a:spcBef>
                <a:spcPts val="1100"/>
              </a:spcBef>
              <a:spcAft>
                <a:spcPts val="0"/>
              </a:spcAft>
              <a:buClr>
                <a:srgbClr val="292929"/>
              </a:buClr>
              <a:buSzPts val="2164"/>
              <a:buChar char="•"/>
            </a:pPr>
            <a:r>
              <a:rPr b="1" lang="en" sz="2163">
                <a:solidFill>
                  <a:srgbClr val="292929"/>
                </a:solidFill>
              </a:rPr>
              <a:t>Interactive analytics demo in screenshots</a:t>
            </a:r>
            <a:endParaRPr b="1" sz="1563"/>
          </a:p>
          <a:p>
            <a:pPr indent="-213600" lvl="0" marL="177800" marR="0" rtl="0" algn="l">
              <a:lnSpc>
                <a:spcPct val="100000"/>
              </a:lnSpc>
              <a:spcBef>
                <a:spcPts val="1100"/>
              </a:spcBef>
              <a:spcAft>
                <a:spcPts val="0"/>
              </a:spcAft>
              <a:buClr>
                <a:srgbClr val="292929"/>
              </a:buClr>
              <a:buSzPts val="2164"/>
              <a:buChar char="•"/>
            </a:pPr>
            <a:r>
              <a:rPr b="1" lang="en" sz="2163">
                <a:solidFill>
                  <a:srgbClr val="292929"/>
                </a:solidFill>
              </a:rPr>
              <a:t>Predictive analysis results</a:t>
            </a:r>
            <a:endParaRPr b="1" sz="1563"/>
          </a:p>
          <a:p>
            <a:pPr indent="-88900" lvl="1" marL="520700" marR="0" rtl="0" algn="l">
              <a:lnSpc>
                <a:spcPct val="90000"/>
              </a:lnSpc>
              <a:spcBef>
                <a:spcPts val="400"/>
              </a:spcBef>
              <a:spcAft>
                <a:spcPts val="0"/>
              </a:spcAft>
              <a:buClr>
                <a:srgbClr val="0070C0"/>
              </a:buClr>
              <a:buSzPts val="1400"/>
              <a:buFont typeface="Arial"/>
              <a:buNone/>
            </a:pPr>
            <a:r>
              <a:t/>
            </a:r>
            <a:endParaRPr b="0" i="0" sz="1000" u="none" cap="none" strike="noStrike">
              <a:solidFill>
                <a:srgbClr val="0070C0"/>
              </a:solidFill>
              <a:latin typeface="IBM Plex Mono"/>
              <a:ea typeface="IBM Plex Mono"/>
              <a:cs typeface="IBM Plex Mono"/>
              <a:sym typeface="IBM Plex Mono"/>
            </a:endParaRPr>
          </a:p>
          <a:p>
            <a:pPr indent="0" lvl="1" marL="342900" marR="0" rtl="0" algn="l">
              <a:lnSpc>
                <a:spcPct val="90000"/>
              </a:lnSpc>
              <a:spcBef>
                <a:spcPts val="400"/>
              </a:spcBef>
              <a:spcAft>
                <a:spcPts val="0"/>
              </a:spcAft>
              <a:buClr>
                <a:srgbClr val="0070C0"/>
              </a:buClr>
              <a:buSzPts val="1400"/>
              <a:buFont typeface="Arial"/>
              <a:buNone/>
            </a:pPr>
            <a:r>
              <a:t/>
            </a:r>
            <a:endParaRPr b="0" i="0" sz="1000" u="none" cap="none" strike="noStrike">
              <a:solidFill>
                <a:srgbClr val="0070C0"/>
              </a:solidFill>
              <a:latin typeface="IBM Plex Mono"/>
              <a:ea typeface="IBM Plex Mono"/>
              <a:cs typeface="IBM Plex Mono"/>
              <a:sym typeface="IBM Plex Mono"/>
            </a:endParaRPr>
          </a:p>
        </p:txBody>
      </p:sp>
      <p:sp>
        <p:nvSpPr>
          <p:cNvPr id="493" name="Google Shape;493;p32"/>
          <p:cNvSpPr txBox="1"/>
          <p:nvPr>
            <p:ph idx="12" type="sldNum"/>
          </p:nvPr>
        </p:nvSpPr>
        <p:spPr>
          <a:xfrm>
            <a:off x="7485934" y="4808710"/>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94" name="Google Shape;494;p32"/>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Results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34"/>
          <p:cNvSpPr txBox="1"/>
          <p:nvPr>
            <p:ph idx="12" type="sldNum"/>
          </p:nvPr>
        </p:nvSpPr>
        <p:spPr>
          <a:xfrm>
            <a:off x="4902059" y="33893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04" name="Google Shape;504;p34"/>
          <p:cNvSpPr txBox="1"/>
          <p:nvPr>
            <p:ph idx="4294967295" type="body"/>
          </p:nvPr>
        </p:nvSpPr>
        <p:spPr>
          <a:xfrm>
            <a:off x="599554" y="1179125"/>
            <a:ext cx="7944900" cy="725400"/>
          </a:xfrm>
          <a:prstGeom prst="rect">
            <a:avLst/>
          </a:prstGeom>
          <a:noFill/>
          <a:ln>
            <a:noFill/>
          </a:ln>
        </p:spPr>
        <p:txBody>
          <a:bodyPr anchorCtr="0" anchor="t" bIns="34275" lIns="68575" spcFirstLastPara="1" rIns="68575" wrap="square" tIns="34275">
            <a:normAutofit fontScale="77500" lnSpcReduction="20000"/>
          </a:bodyPr>
          <a:lstStyle/>
          <a:p>
            <a:pPr indent="-166211" lvl="0" marL="177800" marR="0" rtl="0" algn="l">
              <a:lnSpc>
                <a:spcPct val="100000"/>
              </a:lnSpc>
              <a:spcBef>
                <a:spcPts val="0"/>
              </a:spcBef>
              <a:spcAft>
                <a:spcPts val="0"/>
              </a:spcAft>
              <a:buClr>
                <a:srgbClr val="292929"/>
              </a:buClr>
              <a:buSzPct val="100000"/>
              <a:buFont typeface="Arial"/>
              <a:buChar char="•"/>
            </a:pPr>
            <a:r>
              <a:rPr lang="en" sz="1829">
                <a:solidFill>
                  <a:srgbClr val="292929"/>
                </a:solidFill>
                <a:latin typeface="Arial"/>
                <a:ea typeface="Arial"/>
                <a:cs typeface="Arial"/>
                <a:sym typeface="Arial"/>
              </a:rPr>
              <a:t>From the plot, we found that the larger the flight amount at a launch site, the higher the success rate at a launch site.</a:t>
            </a:r>
            <a:endParaRPr sz="1429"/>
          </a:p>
          <a:p>
            <a:pPr indent="-76200" lvl="0" marL="177800" marR="0" rtl="0" algn="l">
              <a:lnSpc>
                <a:spcPct val="100000"/>
              </a:lnSpc>
              <a:spcBef>
                <a:spcPts val="1100"/>
              </a:spcBef>
              <a:spcAft>
                <a:spcPts val="1200"/>
              </a:spcAft>
              <a:buClr>
                <a:schemeClr val="dk1"/>
              </a:buClr>
              <a:buSzPct val="100000"/>
              <a:buFont typeface="Arial"/>
              <a:buNone/>
            </a:pPr>
            <a:r>
              <a:t/>
            </a:r>
            <a:endParaRPr sz="1700">
              <a:solidFill>
                <a:srgbClr val="292929"/>
              </a:solidFill>
              <a:latin typeface="Arial"/>
              <a:ea typeface="Arial"/>
              <a:cs typeface="Arial"/>
              <a:sym typeface="Arial"/>
            </a:endParaRPr>
          </a:p>
        </p:txBody>
      </p:sp>
      <p:sp>
        <p:nvSpPr>
          <p:cNvPr id="505" name="Google Shape;505;p34"/>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Flight Number vs. Launch Site</a:t>
            </a:r>
            <a:endParaRPr sz="3000">
              <a:solidFill>
                <a:srgbClr val="0B49CB"/>
              </a:solidFill>
              <a:latin typeface="IBM Plex Mono SemiBold"/>
              <a:ea typeface="IBM Plex Mono SemiBold"/>
              <a:cs typeface="IBM Plex Mono SemiBold"/>
              <a:sym typeface="IBM Plex Mono SemiBold"/>
            </a:endParaRPr>
          </a:p>
        </p:txBody>
      </p:sp>
      <p:pic>
        <p:nvPicPr>
          <p:cNvPr id="506" name="Google Shape;506;p34"/>
          <p:cNvPicPr preferRelativeResize="0"/>
          <p:nvPr/>
        </p:nvPicPr>
        <p:blipFill>
          <a:blip r:embed="rId4">
            <a:alphaModFix/>
          </a:blip>
          <a:stretch>
            <a:fillRect/>
          </a:stretch>
        </p:blipFill>
        <p:spPr>
          <a:xfrm>
            <a:off x="264625" y="2154299"/>
            <a:ext cx="8713112" cy="1720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0" name="Shape 510"/>
        <p:cNvGrpSpPr/>
        <p:nvPr/>
      </p:nvGrpSpPr>
      <p:grpSpPr>
        <a:xfrm>
          <a:off x="0" y="0"/>
          <a:ext cx="0" cy="0"/>
          <a:chOff x="0" y="0"/>
          <a:chExt cx="0" cy="0"/>
        </a:xfrm>
      </p:grpSpPr>
      <p:sp>
        <p:nvSpPr>
          <p:cNvPr id="511" name="Google Shape;511;p35"/>
          <p:cNvSpPr txBox="1"/>
          <p:nvPr>
            <p:ph idx="12" type="sldNum"/>
          </p:nvPr>
        </p:nvSpPr>
        <p:spPr>
          <a:xfrm>
            <a:off x="7498059"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512" name="Google Shape;512;p35"/>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PAYLOAD</a:t>
            </a:r>
            <a:r>
              <a:rPr lang="en" sz="3000">
                <a:solidFill>
                  <a:srgbClr val="0B49CB"/>
                </a:solidFill>
                <a:latin typeface="Arial"/>
                <a:ea typeface="Arial"/>
                <a:cs typeface="Arial"/>
                <a:sym typeface="Arial"/>
              </a:rPr>
              <a:t> vs. Launch Site</a:t>
            </a:r>
            <a:endParaRPr sz="3000">
              <a:solidFill>
                <a:srgbClr val="0B49CB"/>
              </a:solidFill>
              <a:latin typeface="IBM Plex Mono SemiBold"/>
              <a:ea typeface="IBM Plex Mono SemiBold"/>
              <a:cs typeface="IBM Plex Mono SemiBold"/>
              <a:sym typeface="IBM Plex Mono SemiBold"/>
            </a:endParaRPr>
          </a:p>
        </p:txBody>
      </p:sp>
      <p:pic>
        <p:nvPicPr>
          <p:cNvPr id="513" name="Google Shape;513;p35"/>
          <p:cNvPicPr preferRelativeResize="0"/>
          <p:nvPr/>
        </p:nvPicPr>
        <p:blipFill>
          <a:blip r:embed="rId4">
            <a:alphaModFix/>
          </a:blip>
          <a:stretch>
            <a:fillRect/>
          </a:stretch>
        </p:blipFill>
        <p:spPr>
          <a:xfrm>
            <a:off x="1298001" y="1083675"/>
            <a:ext cx="6872801" cy="2669550"/>
          </a:xfrm>
          <a:prstGeom prst="rect">
            <a:avLst/>
          </a:prstGeom>
          <a:noFill/>
          <a:ln>
            <a:noFill/>
          </a:ln>
        </p:spPr>
      </p:pic>
      <p:pic>
        <p:nvPicPr>
          <p:cNvPr id="514" name="Google Shape;514;p35"/>
          <p:cNvPicPr preferRelativeResize="0"/>
          <p:nvPr/>
        </p:nvPicPr>
        <p:blipFill rotWithShape="1">
          <a:blip r:embed="rId5">
            <a:alphaModFix/>
          </a:blip>
          <a:srcRect b="0" l="0" r="0" t="0"/>
          <a:stretch/>
        </p:blipFill>
        <p:spPr>
          <a:xfrm>
            <a:off x="2147400" y="3826026"/>
            <a:ext cx="4849199" cy="1390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ph idx="12" type="sldNum"/>
          </p:nvPr>
        </p:nvSpPr>
        <p:spPr>
          <a:xfrm>
            <a:off x="6536079" y="4519180"/>
            <a:ext cx="2057400" cy="301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89" name="Google Shape;89;p18"/>
          <p:cNvSpPr txBox="1"/>
          <p:nvPr/>
        </p:nvSpPr>
        <p:spPr>
          <a:xfrm>
            <a:off x="719023" y="1584930"/>
            <a:ext cx="3875400" cy="2490600"/>
          </a:xfrm>
          <a:prstGeom prst="rect">
            <a:avLst/>
          </a:prstGeom>
          <a:noFill/>
          <a:ln>
            <a:noFill/>
          </a:ln>
        </p:spPr>
        <p:txBody>
          <a:bodyPr anchorCtr="0" anchor="t" bIns="34275" lIns="68575" spcFirstLastPara="1" rIns="68575" wrap="square" tIns="34275">
            <a:normAutofit/>
          </a:bodyPr>
          <a:lstStyle/>
          <a:p>
            <a:pPr indent="-190500" lvl="0" marL="177800" marR="0" rtl="0" algn="l">
              <a:lnSpc>
                <a:spcPct val="100000"/>
              </a:lnSpc>
              <a:spcBef>
                <a:spcPts val="0"/>
              </a:spcBef>
              <a:spcAft>
                <a:spcPts val="0"/>
              </a:spcAft>
              <a:buClr>
                <a:srgbClr val="292929"/>
              </a:buClr>
              <a:buSzPts val="1800"/>
              <a:buChar char="•"/>
            </a:pPr>
            <a:r>
              <a:rPr b="1" lang="en" sz="1800">
                <a:solidFill>
                  <a:srgbClr val="292929"/>
                </a:solidFill>
              </a:rPr>
              <a:t>E</a:t>
            </a:r>
            <a:r>
              <a:rPr b="1" lang="en" sz="1800">
                <a:solidFill>
                  <a:srgbClr val="292929"/>
                </a:solidFill>
              </a:rPr>
              <a:t>XECUTIVE SUMMARY</a:t>
            </a:r>
            <a:endParaRPr b="1" sz="1800"/>
          </a:p>
          <a:p>
            <a:pPr indent="-190500" lvl="0" marL="177800" marR="0" rtl="0" algn="l">
              <a:lnSpc>
                <a:spcPct val="100000"/>
              </a:lnSpc>
              <a:spcBef>
                <a:spcPts val="1100"/>
              </a:spcBef>
              <a:spcAft>
                <a:spcPts val="0"/>
              </a:spcAft>
              <a:buClr>
                <a:srgbClr val="292929"/>
              </a:buClr>
              <a:buSzPts val="1800"/>
              <a:buChar char="•"/>
            </a:pPr>
            <a:r>
              <a:rPr b="1" lang="en" sz="1800">
                <a:solidFill>
                  <a:srgbClr val="292929"/>
                </a:solidFill>
              </a:rPr>
              <a:t>INTRODUCTION</a:t>
            </a:r>
            <a:endParaRPr b="1" sz="1800"/>
          </a:p>
          <a:p>
            <a:pPr indent="-190500" lvl="0" marL="177800" marR="0" rtl="0" algn="l">
              <a:lnSpc>
                <a:spcPct val="100000"/>
              </a:lnSpc>
              <a:spcBef>
                <a:spcPts val="1100"/>
              </a:spcBef>
              <a:spcAft>
                <a:spcPts val="0"/>
              </a:spcAft>
              <a:buClr>
                <a:srgbClr val="292929"/>
              </a:buClr>
              <a:buSzPts val="1800"/>
              <a:buChar char="•"/>
            </a:pPr>
            <a:r>
              <a:rPr b="1" lang="en" sz="1800">
                <a:solidFill>
                  <a:srgbClr val="292929"/>
                </a:solidFill>
              </a:rPr>
              <a:t>METHODOLOGY</a:t>
            </a:r>
            <a:endParaRPr b="1" sz="1800"/>
          </a:p>
          <a:p>
            <a:pPr indent="-190500" lvl="0" marL="177800" marR="0" rtl="0" algn="l">
              <a:lnSpc>
                <a:spcPct val="100000"/>
              </a:lnSpc>
              <a:spcBef>
                <a:spcPts val="1100"/>
              </a:spcBef>
              <a:spcAft>
                <a:spcPts val="0"/>
              </a:spcAft>
              <a:buClr>
                <a:srgbClr val="292929"/>
              </a:buClr>
              <a:buSzPts val="1800"/>
              <a:buChar char="•"/>
            </a:pPr>
            <a:r>
              <a:rPr b="1" lang="en" sz="1800">
                <a:solidFill>
                  <a:srgbClr val="292929"/>
                </a:solidFill>
              </a:rPr>
              <a:t>RESULTS</a:t>
            </a:r>
            <a:endParaRPr b="1" sz="1800"/>
          </a:p>
          <a:p>
            <a:pPr indent="-190500" lvl="0" marL="177800" marR="0" rtl="0" algn="l">
              <a:lnSpc>
                <a:spcPct val="100000"/>
              </a:lnSpc>
              <a:spcBef>
                <a:spcPts val="1100"/>
              </a:spcBef>
              <a:spcAft>
                <a:spcPts val="0"/>
              </a:spcAft>
              <a:buClr>
                <a:srgbClr val="292929"/>
              </a:buClr>
              <a:buSzPts val="1800"/>
              <a:buChar char="•"/>
            </a:pPr>
            <a:r>
              <a:rPr b="1" lang="en" sz="1800">
                <a:solidFill>
                  <a:srgbClr val="292929"/>
                </a:solidFill>
              </a:rPr>
              <a:t>CONCLUSION</a:t>
            </a:r>
            <a:endParaRPr b="1" sz="1800"/>
          </a:p>
          <a:p>
            <a:pPr indent="-190500" lvl="0" marL="177800" marR="0" rtl="0" algn="l">
              <a:lnSpc>
                <a:spcPct val="100000"/>
              </a:lnSpc>
              <a:spcBef>
                <a:spcPts val="1100"/>
              </a:spcBef>
              <a:spcAft>
                <a:spcPts val="0"/>
              </a:spcAft>
              <a:buClr>
                <a:srgbClr val="292929"/>
              </a:buClr>
              <a:buSzPts val="1800"/>
              <a:buChar char="•"/>
            </a:pPr>
            <a:r>
              <a:rPr b="1" lang="en" sz="1800">
                <a:solidFill>
                  <a:srgbClr val="292929"/>
                </a:solidFill>
              </a:rPr>
              <a:t>APPENDIX</a:t>
            </a:r>
            <a:endParaRPr b="1" sz="1800"/>
          </a:p>
        </p:txBody>
      </p:sp>
      <p:sp>
        <p:nvSpPr>
          <p:cNvPr id="90" name="Google Shape;90;p18"/>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Outline</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36"/>
          <p:cNvSpPr txBox="1"/>
          <p:nvPr>
            <p:ph idx="12" type="sldNum"/>
          </p:nvPr>
        </p:nvSpPr>
        <p:spPr>
          <a:xfrm>
            <a:off x="7498059"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520" name="Google Shape;520;p36"/>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Success Rate</a:t>
            </a:r>
            <a:r>
              <a:rPr lang="en" sz="3000">
                <a:solidFill>
                  <a:srgbClr val="0B49CB"/>
                </a:solidFill>
                <a:latin typeface="Arial"/>
                <a:ea typeface="Arial"/>
                <a:cs typeface="Arial"/>
                <a:sym typeface="Arial"/>
              </a:rPr>
              <a:t> vs. </a:t>
            </a:r>
            <a:r>
              <a:rPr lang="en" sz="3000">
                <a:solidFill>
                  <a:srgbClr val="0B49CB"/>
                </a:solidFill>
              </a:rPr>
              <a:t>Orbit </a:t>
            </a:r>
            <a:endParaRPr sz="3000">
              <a:solidFill>
                <a:srgbClr val="0B49CB"/>
              </a:solidFill>
              <a:latin typeface="IBM Plex Mono SemiBold"/>
              <a:ea typeface="IBM Plex Mono SemiBold"/>
              <a:cs typeface="IBM Plex Mono SemiBold"/>
              <a:sym typeface="IBM Plex Mono SemiBold"/>
            </a:endParaRPr>
          </a:p>
        </p:txBody>
      </p:sp>
      <p:pic>
        <p:nvPicPr>
          <p:cNvPr id="521" name="Google Shape;521;p36"/>
          <p:cNvPicPr preferRelativeResize="0"/>
          <p:nvPr/>
        </p:nvPicPr>
        <p:blipFill>
          <a:blip r:embed="rId4">
            <a:alphaModFix/>
          </a:blip>
          <a:stretch>
            <a:fillRect/>
          </a:stretch>
        </p:blipFill>
        <p:spPr>
          <a:xfrm>
            <a:off x="1777925" y="1077173"/>
            <a:ext cx="5828150" cy="3139650"/>
          </a:xfrm>
          <a:prstGeom prst="rect">
            <a:avLst/>
          </a:prstGeom>
          <a:noFill/>
          <a:ln>
            <a:noFill/>
          </a:ln>
        </p:spPr>
      </p:pic>
      <p:sp>
        <p:nvSpPr>
          <p:cNvPr id="522" name="Google Shape;522;p36"/>
          <p:cNvSpPr txBox="1"/>
          <p:nvPr/>
        </p:nvSpPr>
        <p:spPr>
          <a:xfrm>
            <a:off x="395550" y="4379250"/>
            <a:ext cx="5148300" cy="1514100"/>
          </a:xfrm>
          <a:prstGeom prst="rect">
            <a:avLst/>
          </a:prstGeom>
          <a:noFill/>
          <a:ln>
            <a:noFill/>
          </a:ln>
        </p:spPr>
        <p:txBody>
          <a:bodyPr anchorCtr="0" anchor="t" bIns="45700" lIns="91425" spcFirstLastPara="1" rIns="91425" wrap="square" tIns="45700">
            <a:normAutofit/>
          </a:bodyPr>
          <a:lstStyle/>
          <a:p>
            <a:pPr indent="-190500" lvl="0" marL="228600" rtl="0" algn="l">
              <a:lnSpc>
                <a:spcPct val="90000"/>
              </a:lnSpc>
              <a:spcBef>
                <a:spcPts val="0"/>
              </a:spcBef>
              <a:spcAft>
                <a:spcPts val="0"/>
              </a:spcAft>
              <a:buClr>
                <a:srgbClr val="000000"/>
              </a:buClr>
              <a:buSzPts val="1600"/>
              <a:buChar char="•"/>
            </a:pPr>
            <a:r>
              <a:rPr lang="en" sz="1600">
                <a:solidFill>
                  <a:srgbClr val="000000"/>
                </a:solidFill>
              </a:rPr>
              <a:t>From the plot, we can see that ES-L1, GEO, HEO, SSO, VLEO had the most success rate.</a:t>
            </a:r>
            <a:endParaRPr sz="800"/>
          </a:p>
          <a:p>
            <a:pPr indent="-101600" lvl="0" marL="228600" rtl="0" algn="l">
              <a:lnSpc>
                <a:spcPct val="90000"/>
              </a:lnSpc>
              <a:spcBef>
                <a:spcPts val="1400"/>
              </a:spcBef>
              <a:spcAft>
                <a:spcPts val="0"/>
              </a:spcAft>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37"/>
          <p:cNvSpPr txBox="1"/>
          <p:nvPr>
            <p:ph idx="12" type="sldNum"/>
          </p:nvPr>
        </p:nvSpPr>
        <p:spPr>
          <a:xfrm>
            <a:off x="7461684" y="4796560"/>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28" name="Google Shape;528;p37"/>
          <p:cNvSpPr txBox="1"/>
          <p:nvPr>
            <p:ph idx="4294967295" type="body"/>
          </p:nvPr>
        </p:nvSpPr>
        <p:spPr>
          <a:xfrm>
            <a:off x="577501" y="1515922"/>
            <a:ext cx="6543300" cy="1626000"/>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76200" lvl="0" marL="177800" marR="0" rtl="0" algn="l">
              <a:lnSpc>
                <a:spcPct val="100000"/>
              </a:lnSpc>
              <a:spcBef>
                <a:spcPts val="1100"/>
              </a:spcBef>
              <a:spcAft>
                <a:spcPts val="0"/>
              </a:spcAft>
              <a:buClr>
                <a:schemeClr val="dk1"/>
              </a:buClr>
              <a:buSzPts val="1700"/>
              <a:buFont typeface="Arial"/>
              <a:buNone/>
            </a:pPr>
            <a:r>
              <a:t/>
            </a:r>
            <a:endParaRPr sz="1700">
              <a:solidFill>
                <a:srgbClr val="292929"/>
              </a:solidFill>
              <a:latin typeface="Arial"/>
              <a:ea typeface="Arial"/>
              <a:cs typeface="Arial"/>
              <a:sym typeface="Arial"/>
            </a:endParaRPr>
          </a:p>
          <a:p>
            <a:pPr indent="0" lvl="0" marL="0" marR="0" rtl="0" algn="l">
              <a:lnSpc>
                <a:spcPct val="100000"/>
              </a:lnSpc>
              <a:spcBef>
                <a:spcPts val="1100"/>
              </a:spcBef>
              <a:spcAft>
                <a:spcPts val="1200"/>
              </a:spcAft>
              <a:buClr>
                <a:schemeClr val="dk1"/>
              </a:buClr>
              <a:buSzPts val="1700"/>
              <a:buFont typeface="Arial"/>
              <a:buNone/>
            </a:pPr>
            <a:r>
              <a:t/>
            </a:r>
            <a:endParaRPr sz="1700">
              <a:solidFill>
                <a:srgbClr val="292929"/>
              </a:solidFill>
              <a:latin typeface="Arial"/>
              <a:ea typeface="Arial"/>
              <a:cs typeface="Arial"/>
              <a:sym typeface="Arial"/>
            </a:endParaRPr>
          </a:p>
        </p:txBody>
      </p:sp>
      <p:sp>
        <p:nvSpPr>
          <p:cNvPr id="529" name="Google Shape;529;p37"/>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Flight Number vs. Orbit Type</a:t>
            </a:r>
            <a:endParaRPr sz="3000">
              <a:solidFill>
                <a:srgbClr val="0B49CB"/>
              </a:solidFill>
              <a:latin typeface="IBM Plex Mono SemiBold"/>
              <a:ea typeface="IBM Plex Mono SemiBold"/>
              <a:cs typeface="IBM Plex Mono SemiBold"/>
              <a:sym typeface="IBM Plex Mono SemiBold"/>
            </a:endParaRPr>
          </a:p>
        </p:txBody>
      </p:sp>
      <p:pic>
        <p:nvPicPr>
          <p:cNvPr id="530" name="Google Shape;530;p37"/>
          <p:cNvPicPr preferRelativeResize="0"/>
          <p:nvPr/>
        </p:nvPicPr>
        <p:blipFill>
          <a:blip r:embed="rId4">
            <a:alphaModFix/>
          </a:blip>
          <a:stretch>
            <a:fillRect/>
          </a:stretch>
        </p:blipFill>
        <p:spPr>
          <a:xfrm>
            <a:off x="86438" y="2571750"/>
            <a:ext cx="8971124" cy="180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38"/>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36" name="Google Shape;536;p38"/>
          <p:cNvSpPr txBox="1"/>
          <p:nvPr>
            <p:ph idx="4294967295" type="body"/>
          </p:nvPr>
        </p:nvSpPr>
        <p:spPr>
          <a:xfrm>
            <a:off x="577501" y="1543050"/>
            <a:ext cx="7052700" cy="16473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We can observe that with heavy payloads, the successful landing are more for PO, LEO and ISS orbits.</a:t>
            </a:r>
            <a:endParaRPr/>
          </a:p>
          <a:p>
            <a:pPr indent="-76200" lvl="0" marL="177800" marR="0" rtl="0" algn="l">
              <a:lnSpc>
                <a:spcPct val="100000"/>
              </a:lnSpc>
              <a:spcBef>
                <a:spcPts val="1100"/>
              </a:spcBef>
              <a:spcAft>
                <a:spcPts val="1200"/>
              </a:spcAft>
              <a:buClr>
                <a:schemeClr val="dk1"/>
              </a:buClr>
              <a:buSzPts val="1700"/>
              <a:buFont typeface="Arial"/>
              <a:buNone/>
            </a:pPr>
            <a:r>
              <a:t/>
            </a:r>
            <a:endParaRPr sz="1700">
              <a:solidFill>
                <a:srgbClr val="292929"/>
              </a:solidFill>
              <a:latin typeface="Arial"/>
              <a:ea typeface="Arial"/>
              <a:cs typeface="Arial"/>
              <a:sym typeface="Arial"/>
            </a:endParaRPr>
          </a:p>
        </p:txBody>
      </p:sp>
      <p:sp>
        <p:nvSpPr>
          <p:cNvPr id="537" name="Google Shape;537;p38"/>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Payload vs. Orbit Type</a:t>
            </a:r>
            <a:endParaRPr sz="3000">
              <a:solidFill>
                <a:srgbClr val="0B49CB"/>
              </a:solidFill>
              <a:latin typeface="IBM Plex Mono SemiBold"/>
              <a:ea typeface="IBM Plex Mono SemiBold"/>
              <a:cs typeface="IBM Plex Mono SemiBold"/>
              <a:sym typeface="IBM Plex Mono SemiBold"/>
            </a:endParaRPr>
          </a:p>
        </p:txBody>
      </p:sp>
      <p:pic>
        <p:nvPicPr>
          <p:cNvPr id="538" name="Google Shape;538;p38"/>
          <p:cNvPicPr preferRelativeResize="0"/>
          <p:nvPr/>
        </p:nvPicPr>
        <p:blipFill>
          <a:blip r:embed="rId4">
            <a:alphaModFix/>
          </a:blip>
          <a:stretch>
            <a:fillRect/>
          </a:stretch>
        </p:blipFill>
        <p:spPr>
          <a:xfrm>
            <a:off x="149338" y="2209050"/>
            <a:ext cx="8845326" cy="1757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Google Shape;543;p39"/>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544" name="Google Shape;544;p39"/>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rtl="0" algn="l">
              <a:lnSpc>
                <a:spcPct val="90000"/>
              </a:lnSpc>
              <a:spcBef>
                <a:spcPts val="0"/>
              </a:spcBef>
              <a:spcAft>
                <a:spcPts val="0"/>
              </a:spcAft>
              <a:buClr>
                <a:srgbClr val="0B49CB"/>
              </a:buClr>
              <a:buSzPts val="2700"/>
              <a:buFont typeface="Arial"/>
              <a:buNone/>
            </a:pPr>
            <a:r>
              <a:rPr lang="en" sz="2700">
                <a:solidFill>
                  <a:srgbClr val="0B49CB"/>
                </a:solidFill>
              </a:rPr>
              <a:t>Launch Success Yearly Trend</a:t>
            </a:r>
            <a:endParaRPr sz="3000">
              <a:solidFill>
                <a:srgbClr val="0B49CB"/>
              </a:solidFill>
              <a:latin typeface="IBM Plex Mono SemiBold"/>
              <a:ea typeface="IBM Plex Mono SemiBold"/>
              <a:cs typeface="IBM Plex Mono SemiBold"/>
              <a:sym typeface="IBM Plex Mono SemiBold"/>
            </a:endParaRPr>
          </a:p>
        </p:txBody>
      </p:sp>
      <p:pic>
        <p:nvPicPr>
          <p:cNvPr id="545" name="Google Shape;545;p39"/>
          <p:cNvPicPr preferRelativeResize="0"/>
          <p:nvPr/>
        </p:nvPicPr>
        <p:blipFill>
          <a:blip r:embed="rId4">
            <a:alphaModFix/>
          </a:blip>
          <a:stretch>
            <a:fillRect/>
          </a:stretch>
        </p:blipFill>
        <p:spPr>
          <a:xfrm>
            <a:off x="687225" y="1124075"/>
            <a:ext cx="5572725" cy="2721425"/>
          </a:xfrm>
          <a:prstGeom prst="rect">
            <a:avLst/>
          </a:prstGeom>
          <a:noFill/>
          <a:ln>
            <a:noFill/>
          </a:ln>
        </p:spPr>
      </p:pic>
      <p:sp>
        <p:nvSpPr>
          <p:cNvPr id="546" name="Google Shape;546;p39"/>
          <p:cNvSpPr txBox="1"/>
          <p:nvPr>
            <p:ph idx="4294967295" type="body"/>
          </p:nvPr>
        </p:nvSpPr>
        <p:spPr>
          <a:xfrm>
            <a:off x="780488" y="4051575"/>
            <a:ext cx="5386200" cy="10194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chemeClr val="dk1"/>
              </a:buClr>
              <a:buSzPts val="1700"/>
              <a:buFont typeface="Arial"/>
              <a:buChar char="•"/>
            </a:pPr>
            <a:r>
              <a:rPr lang="en" sz="1700">
                <a:solidFill>
                  <a:schemeClr val="dk1"/>
                </a:solidFill>
                <a:latin typeface="Arial"/>
                <a:ea typeface="Arial"/>
                <a:cs typeface="Arial"/>
                <a:sym typeface="Arial"/>
              </a:rPr>
              <a:t>From the plot, we can observe that success rate since 2013 kept on increasing till 2020.</a:t>
            </a:r>
            <a:endParaRPr/>
          </a:p>
          <a:p>
            <a:pPr indent="-76200" lvl="0" marL="177800" marR="0" rtl="0" algn="l">
              <a:lnSpc>
                <a:spcPct val="90000"/>
              </a:lnSpc>
              <a:spcBef>
                <a:spcPts val="1100"/>
              </a:spcBef>
              <a:spcAft>
                <a:spcPts val="1200"/>
              </a:spcAft>
              <a:buClr>
                <a:schemeClr val="dk1"/>
              </a:buClr>
              <a:buSzPts val="1500"/>
              <a:buFont typeface="Arial"/>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0" name="Shape 550"/>
        <p:cNvGrpSpPr/>
        <p:nvPr/>
      </p:nvGrpSpPr>
      <p:grpSpPr>
        <a:xfrm>
          <a:off x="0" y="0"/>
          <a:ext cx="0" cy="0"/>
          <a:chOff x="0" y="0"/>
          <a:chExt cx="0" cy="0"/>
        </a:xfrm>
      </p:grpSpPr>
      <p:sp>
        <p:nvSpPr>
          <p:cNvPr id="551" name="Google Shape;551;p40"/>
          <p:cNvSpPr/>
          <p:nvPr/>
        </p:nvSpPr>
        <p:spPr>
          <a:xfrm>
            <a:off x="0" y="0"/>
            <a:ext cx="9144021" cy="5143516"/>
          </a:xfrm>
          <a:custGeom>
            <a:rect b="b" l="l" r="r" t="t"/>
            <a:pathLst>
              <a:path extrusionOk="0" h="19052" w="33868">
                <a:moveTo>
                  <a:pt x="0" y="19051"/>
                </a:moveTo>
                <a:lnTo>
                  <a:pt x="33867" y="19051"/>
                </a:lnTo>
                <a:lnTo>
                  <a:pt x="33867" y="0"/>
                </a:lnTo>
                <a:lnTo>
                  <a:pt x="0" y="0"/>
                </a:lnTo>
                <a:lnTo>
                  <a:pt x="0" y="19051"/>
                </a:lnTo>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552" name="Google Shape;552;p40"/>
          <p:cNvSpPr/>
          <p:nvPr/>
        </p:nvSpPr>
        <p:spPr>
          <a:xfrm>
            <a:off x="0" y="0"/>
            <a:ext cx="9144021" cy="5143516"/>
          </a:xfrm>
          <a:custGeom>
            <a:rect b="b" l="l" r="r" t="t"/>
            <a:pathLst>
              <a:path extrusionOk="0" h="19052" w="33868">
                <a:moveTo>
                  <a:pt x="0" y="19051"/>
                </a:moveTo>
                <a:lnTo>
                  <a:pt x="33867" y="19051"/>
                </a:lnTo>
                <a:lnTo>
                  <a:pt x="33867" y="0"/>
                </a:lnTo>
                <a:lnTo>
                  <a:pt x="0" y="0"/>
                </a:lnTo>
                <a:lnTo>
                  <a:pt x="0" y="19051"/>
                </a:lnTo>
              </a:path>
            </a:pathLst>
          </a:custGeom>
          <a:solidFill>
            <a:srgbClr val="5C676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553" name="Google Shape;553;p40"/>
          <p:cNvSpPr/>
          <p:nvPr/>
        </p:nvSpPr>
        <p:spPr>
          <a:xfrm>
            <a:off x="1203722" y="1718071"/>
            <a:ext cx="6744892" cy="1371594"/>
          </a:xfrm>
          <a:custGeom>
            <a:rect b="b" l="l" r="r" t="t"/>
            <a:pathLst>
              <a:path extrusionOk="0" h="5082" w="24979">
                <a:moveTo>
                  <a:pt x="0" y="5081"/>
                </a:moveTo>
                <a:lnTo>
                  <a:pt x="24978" y="5081"/>
                </a:lnTo>
                <a:lnTo>
                  <a:pt x="24978" y="0"/>
                </a:lnTo>
                <a:lnTo>
                  <a:pt x="0" y="0"/>
                </a:lnTo>
                <a:lnTo>
                  <a:pt x="0" y="5081"/>
                </a:lnTo>
              </a:path>
            </a:pathLst>
          </a:custGeom>
          <a:noFill/>
          <a:ln cap="flat" cmpd="sng" w="9525">
            <a:solidFill>
              <a:srgbClr val="FFFFFF"/>
            </a:solidFill>
            <a:prstDash val="solid"/>
            <a:round/>
            <a:headEnd len="med" w="med" type="none"/>
            <a:tailEnd len="med" w="med"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554" name="Google Shape;554;p40"/>
          <p:cNvSpPr txBox="1"/>
          <p:nvPr/>
        </p:nvSpPr>
        <p:spPr>
          <a:xfrm>
            <a:off x="3430190" y="2210990"/>
            <a:ext cx="2259900" cy="358500"/>
          </a:xfrm>
          <a:prstGeom prst="rect">
            <a:avLst/>
          </a:prstGeom>
          <a:noFill/>
          <a:ln>
            <a:noFill/>
          </a:ln>
        </p:spPr>
        <p:txBody>
          <a:bodyPr anchorCtr="0" anchor="t" bIns="0" lIns="0" spcFirstLastPara="1" rIns="0" wrap="square" tIns="6100">
            <a:noAutofit/>
          </a:bodyPr>
          <a:lstStyle/>
          <a:p>
            <a:pPr indent="0" lvl="0" marL="0" marR="0" rtl="0" algn="l">
              <a:lnSpc>
                <a:spcPct val="98000"/>
              </a:lnSpc>
              <a:spcBef>
                <a:spcPts val="0"/>
              </a:spcBef>
              <a:spcAft>
                <a:spcPts val="0"/>
              </a:spcAft>
              <a:buClr>
                <a:srgbClr val="FFFFFF"/>
              </a:buClr>
              <a:buSzPts val="2400"/>
              <a:buFont typeface="Gill Sans"/>
              <a:buNone/>
            </a:pPr>
            <a:r>
              <a:rPr b="0" i="0" lang="en" sz="2400" u="none">
                <a:solidFill>
                  <a:srgbClr val="FFFFFF"/>
                </a:solidFill>
                <a:latin typeface="Gill Sans"/>
                <a:ea typeface="Gill Sans"/>
                <a:cs typeface="Gill Sans"/>
                <a:sym typeface="Gill Sans"/>
              </a:rPr>
              <a:t>EDA WITH SQL</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41"/>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560" name="Google Shape;560;p41"/>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rtl="0" algn="l">
              <a:lnSpc>
                <a:spcPct val="90000"/>
              </a:lnSpc>
              <a:spcBef>
                <a:spcPts val="0"/>
              </a:spcBef>
              <a:spcAft>
                <a:spcPts val="0"/>
              </a:spcAft>
              <a:buClr>
                <a:srgbClr val="0B49CB"/>
              </a:buClr>
              <a:buSzPts val="2700"/>
              <a:buFont typeface="Arial"/>
              <a:buNone/>
            </a:pPr>
            <a:r>
              <a:rPr lang="en" sz="2700">
                <a:solidFill>
                  <a:srgbClr val="0B49CB"/>
                </a:solidFill>
              </a:rPr>
              <a:t>ALL Launch Site Names</a:t>
            </a:r>
            <a:endParaRPr sz="3000">
              <a:solidFill>
                <a:srgbClr val="0B49CB"/>
              </a:solidFill>
              <a:latin typeface="IBM Plex Mono SemiBold"/>
              <a:ea typeface="IBM Plex Mono SemiBold"/>
              <a:cs typeface="IBM Plex Mono SemiBold"/>
              <a:sym typeface="IBM Plex Mono SemiBold"/>
            </a:endParaRPr>
          </a:p>
        </p:txBody>
      </p:sp>
      <p:pic>
        <p:nvPicPr>
          <p:cNvPr id="561" name="Google Shape;561;p41"/>
          <p:cNvPicPr preferRelativeResize="0"/>
          <p:nvPr/>
        </p:nvPicPr>
        <p:blipFill>
          <a:blip r:embed="rId4">
            <a:alphaModFix/>
          </a:blip>
          <a:stretch>
            <a:fillRect/>
          </a:stretch>
        </p:blipFill>
        <p:spPr>
          <a:xfrm>
            <a:off x="249450" y="1459313"/>
            <a:ext cx="5734050" cy="600075"/>
          </a:xfrm>
          <a:prstGeom prst="rect">
            <a:avLst/>
          </a:prstGeom>
          <a:noFill/>
          <a:ln>
            <a:noFill/>
          </a:ln>
        </p:spPr>
      </p:pic>
      <p:pic>
        <p:nvPicPr>
          <p:cNvPr id="562" name="Google Shape;562;p41"/>
          <p:cNvPicPr preferRelativeResize="0"/>
          <p:nvPr/>
        </p:nvPicPr>
        <p:blipFill>
          <a:blip r:embed="rId5">
            <a:alphaModFix/>
          </a:blip>
          <a:stretch>
            <a:fillRect/>
          </a:stretch>
        </p:blipFill>
        <p:spPr>
          <a:xfrm>
            <a:off x="650275" y="3244863"/>
            <a:ext cx="1143000" cy="1600200"/>
          </a:xfrm>
          <a:prstGeom prst="rect">
            <a:avLst/>
          </a:prstGeom>
          <a:noFill/>
          <a:ln>
            <a:noFill/>
          </a:ln>
        </p:spPr>
      </p:pic>
      <p:sp>
        <p:nvSpPr>
          <p:cNvPr id="563" name="Google Shape;563;p41"/>
          <p:cNvSpPr txBox="1"/>
          <p:nvPr/>
        </p:nvSpPr>
        <p:spPr>
          <a:xfrm>
            <a:off x="3301200" y="2703125"/>
            <a:ext cx="5163000" cy="627900"/>
          </a:xfrm>
          <a:prstGeom prst="rect">
            <a:avLst/>
          </a:prstGeom>
          <a:noFill/>
          <a:ln>
            <a:noFill/>
          </a:ln>
        </p:spPr>
        <p:txBody>
          <a:bodyPr anchorCtr="0" anchor="t" bIns="91425" lIns="91425" spcFirstLastPara="1" rIns="91425" wrap="square" tIns="91425">
            <a:spAutoFit/>
          </a:bodyPr>
          <a:lstStyle/>
          <a:p>
            <a:pPr indent="-190500" lvl="0" marL="228600" rtl="0" algn="l">
              <a:lnSpc>
                <a:spcPct val="90000"/>
              </a:lnSpc>
              <a:spcBef>
                <a:spcPts val="0"/>
              </a:spcBef>
              <a:spcAft>
                <a:spcPts val="0"/>
              </a:spcAft>
              <a:buSzPts val="1600"/>
              <a:buChar char="•"/>
            </a:pPr>
            <a:r>
              <a:rPr lang="en" sz="1600"/>
              <a:t>We used the keyword </a:t>
            </a:r>
            <a:r>
              <a:rPr b="1" lang="en" sz="1600"/>
              <a:t>DISTINCT</a:t>
            </a:r>
            <a:r>
              <a:rPr lang="en" sz="1600"/>
              <a:t> to show only unique launch sites from the SpaceX data.</a:t>
            </a:r>
            <a:endParaRPr sz="800"/>
          </a:p>
        </p:txBody>
      </p:sp>
      <p:sp>
        <p:nvSpPr>
          <p:cNvPr id="564" name="Google Shape;564;p41"/>
          <p:cNvSpPr/>
          <p:nvPr/>
        </p:nvSpPr>
        <p:spPr>
          <a:xfrm>
            <a:off x="978887" y="2271737"/>
            <a:ext cx="485776" cy="973137"/>
          </a:xfrm>
          <a:custGeom>
            <a:rect b="b" l="l" r="r" t="t"/>
            <a:pathLst>
              <a:path extrusionOk="0" h="2701" w="1351">
                <a:moveTo>
                  <a:pt x="0" y="2025"/>
                </a:moveTo>
                <a:lnTo>
                  <a:pt x="337" y="2025"/>
                </a:lnTo>
                <a:lnTo>
                  <a:pt x="337" y="0"/>
                </a:lnTo>
                <a:lnTo>
                  <a:pt x="1013" y="0"/>
                </a:lnTo>
                <a:lnTo>
                  <a:pt x="1013" y="2025"/>
                </a:lnTo>
                <a:lnTo>
                  <a:pt x="1350" y="2025"/>
                </a:lnTo>
                <a:lnTo>
                  <a:pt x="676" y="2700"/>
                </a:lnTo>
                <a:lnTo>
                  <a:pt x="0" y="2025"/>
                </a:lnTo>
              </a:path>
            </a:pathLst>
          </a:custGeom>
          <a:solidFill>
            <a:srgbClr val="F6A21D"/>
          </a:solidFill>
          <a:ln cap="flat" cmpd="sng" w="12600">
            <a:solidFill>
              <a:srgbClr val="B57612"/>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565" name="Google Shape;565;p41"/>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42"/>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571" name="Google Shape;571;p42"/>
          <p:cNvSpPr txBox="1"/>
          <p:nvPr/>
        </p:nvSpPr>
        <p:spPr>
          <a:xfrm>
            <a:off x="577508" y="403988"/>
            <a:ext cx="7886700" cy="4116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lnSpc>
                <a:spcPct val="90000"/>
              </a:lnSpc>
              <a:spcBef>
                <a:spcPts val="0"/>
              </a:spcBef>
              <a:spcAft>
                <a:spcPts val="0"/>
              </a:spcAft>
              <a:buClr>
                <a:srgbClr val="0B49CB"/>
              </a:buClr>
              <a:buSzPct val="100000"/>
              <a:buFont typeface="Arial"/>
              <a:buNone/>
            </a:pPr>
            <a:r>
              <a:rPr lang="en" sz="4000">
                <a:solidFill>
                  <a:srgbClr val="0B49CB"/>
                </a:solidFill>
              </a:rPr>
              <a:t>Launch Site Names Begin with 'CCA'</a:t>
            </a:r>
            <a:endParaRPr sz="3000">
              <a:solidFill>
                <a:srgbClr val="0B49CB"/>
              </a:solidFill>
              <a:latin typeface="IBM Plex Mono SemiBold"/>
              <a:ea typeface="IBM Plex Mono SemiBold"/>
              <a:cs typeface="IBM Plex Mono SemiBold"/>
              <a:sym typeface="IBM Plex Mono SemiBold"/>
            </a:endParaRPr>
          </a:p>
        </p:txBody>
      </p:sp>
      <p:sp>
        <p:nvSpPr>
          <p:cNvPr id="572" name="Google Shape;572;p42"/>
          <p:cNvSpPr/>
          <p:nvPr/>
        </p:nvSpPr>
        <p:spPr>
          <a:xfrm>
            <a:off x="2034287" y="1947637"/>
            <a:ext cx="485776" cy="973137"/>
          </a:xfrm>
          <a:custGeom>
            <a:rect b="b" l="l" r="r" t="t"/>
            <a:pathLst>
              <a:path extrusionOk="0" h="2701" w="1351">
                <a:moveTo>
                  <a:pt x="0" y="2025"/>
                </a:moveTo>
                <a:lnTo>
                  <a:pt x="337" y="2025"/>
                </a:lnTo>
                <a:lnTo>
                  <a:pt x="337" y="0"/>
                </a:lnTo>
                <a:lnTo>
                  <a:pt x="1013" y="0"/>
                </a:lnTo>
                <a:lnTo>
                  <a:pt x="1013" y="2025"/>
                </a:lnTo>
                <a:lnTo>
                  <a:pt x="1350" y="2025"/>
                </a:lnTo>
                <a:lnTo>
                  <a:pt x="676" y="2700"/>
                </a:lnTo>
                <a:lnTo>
                  <a:pt x="0" y="2025"/>
                </a:lnTo>
              </a:path>
            </a:pathLst>
          </a:custGeom>
          <a:solidFill>
            <a:srgbClr val="F6A21D"/>
          </a:solidFill>
          <a:ln cap="flat" cmpd="sng" w="12600">
            <a:solidFill>
              <a:srgbClr val="B57612"/>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573" name="Google Shape;573;p42"/>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pic>
        <p:nvPicPr>
          <p:cNvPr id="574" name="Google Shape;574;p42"/>
          <p:cNvPicPr preferRelativeResize="0"/>
          <p:nvPr/>
        </p:nvPicPr>
        <p:blipFill>
          <a:blip r:embed="rId4">
            <a:alphaModFix/>
          </a:blip>
          <a:stretch>
            <a:fillRect/>
          </a:stretch>
        </p:blipFill>
        <p:spPr>
          <a:xfrm>
            <a:off x="99650" y="1404688"/>
            <a:ext cx="6305550" cy="542925"/>
          </a:xfrm>
          <a:prstGeom prst="rect">
            <a:avLst/>
          </a:prstGeom>
          <a:noFill/>
          <a:ln>
            <a:noFill/>
          </a:ln>
        </p:spPr>
      </p:pic>
      <p:pic>
        <p:nvPicPr>
          <p:cNvPr id="575" name="Google Shape;575;p42"/>
          <p:cNvPicPr preferRelativeResize="0"/>
          <p:nvPr/>
        </p:nvPicPr>
        <p:blipFill>
          <a:blip r:embed="rId5">
            <a:alphaModFix/>
          </a:blip>
          <a:stretch>
            <a:fillRect/>
          </a:stretch>
        </p:blipFill>
        <p:spPr>
          <a:xfrm>
            <a:off x="99650" y="2988250"/>
            <a:ext cx="8241975" cy="1985425"/>
          </a:xfrm>
          <a:prstGeom prst="rect">
            <a:avLst/>
          </a:prstGeom>
          <a:noFill/>
          <a:ln>
            <a:noFill/>
          </a:ln>
        </p:spPr>
      </p:pic>
      <p:sp>
        <p:nvSpPr>
          <p:cNvPr id="576" name="Google Shape;576;p42"/>
          <p:cNvSpPr txBox="1"/>
          <p:nvPr/>
        </p:nvSpPr>
        <p:spPr>
          <a:xfrm>
            <a:off x="4290600" y="1956150"/>
            <a:ext cx="4853400" cy="6156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lang="en">
                <a:solidFill>
                  <a:srgbClr val="292929"/>
                </a:solidFill>
              </a:rPr>
              <a:t>SQL</a:t>
            </a:r>
            <a:r>
              <a:rPr lang="en">
                <a:solidFill>
                  <a:srgbClr val="292929"/>
                </a:solidFill>
              </a:rPr>
              <a:t> query  to display 5 records where launch sites begin with `CCA`</a:t>
            </a:r>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
        <p:nvSpPr>
          <p:cNvPr id="581" name="Google Shape;581;p43"/>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582" name="Google Shape;582;p43"/>
          <p:cNvSpPr txBox="1"/>
          <p:nvPr/>
        </p:nvSpPr>
        <p:spPr>
          <a:xfrm>
            <a:off x="577508" y="403988"/>
            <a:ext cx="7886700" cy="4116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lnSpc>
                <a:spcPct val="90000"/>
              </a:lnSpc>
              <a:spcBef>
                <a:spcPts val="0"/>
              </a:spcBef>
              <a:spcAft>
                <a:spcPts val="0"/>
              </a:spcAft>
              <a:buClr>
                <a:srgbClr val="0B49CB"/>
              </a:buClr>
              <a:buSzPct val="100000"/>
              <a:buFont typeface="Arial"/>
              <a:buNone/>
            </a:pPr>
            <a:r>
              <a:rPr lang="en" sz="4000">
                <a:solidFill>
                  <a:srgbClr val="0B49CB"/>
                </a:solidFill>
              </a:rPr>
              <a:t>Total Payload Mass</a:t>
            </a:r>
            <a:endParaRPr sz="3000">
              <a:solidFill>
                <a:srgbClr val="0B49CB"/>
              </a:solidFill>
              <a:latin typeface="IBM Plex Mono SemiBold"/>
              <a:ea typeface="IBM Plex Mono SemiBold"/>
              <a:cs typeface="IBM Plex Mono SemiBold"/>
              <a:sym typeface="IBM Plex Mono SemiBold"/>
            </a:endParaRPr>
          </a:p>
        </p:txBody>
      </p:sp>
      <p:sp>
        <p:nvSpPr>
          <p:cNvPr id="583" name="Google Shape;583;p43"/>
          <p:cNvSpPr/>
          <p:nvPr/>
        </p:nvSpPr>
        <p:spPr>
          <a:xfrm>
            <a:off x="2034287" y="1947637"/>
            <a:ext cx="485776" cy="973137"/>
          </a:xfrm>
          <a:custGeom>
            <a:rect b="b" l="l" r="r" t="t"/>
            <a:pathLst>
              <a:path extrusionOk="0" h="2701" w="1351">
                <a:moveTo>
                  <a:pt x="0" y="2025"/>
                </a:moveTo>
                <a:lnTo>
                  <a:pt x="337" y="2025"/>
                </a:lnTo>
                <a:lnTo>
                  <a:pt x="337" y="0"/>
                </a:lnTo>
                <a:lnTo>
                  <a:pt x="1013" y="0"/>
                </a:lnTo>
                <a:lnTo>
                  <a:pt x="1013" y="2025"/>
                </a:lnTo>
                <a:lnTo>
                  <a:pt x="1350" y="2025"/>
                </a:lnTo>
                <a:lnTo>
                  <a:pt x="676" y="2700"/>
                </a:lnTo>
                <a:lnTo>
                  <a:pt x="0" y="2025"/>
                </a:lnTo>
              </a:path>
            </a:pathLst>
          </a:custGeom>
          <a:solidFill>
            <a:srgbClr val="F6A21D"/>
          </a:solidFill>
          <a:ln cap="flat" cmpd="sng" w="12600">
            <a:solidFill>
              <a:srgbClr val="B57612"/>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584" name="Google Shape;584;p43"/>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pic>
        <p:nvPicPr>
          <p:cNvPr id="585" name="Google Shape;585;p43"/>
          <p:cNvPicPr preferRelativeResize="0"/>
          <p:nvPr/>
        </p:nvPicPr>
        <p:blipFill>
          <a:blip r:embed="rId4">
            <a:alphaModFix/>
          </a:blip>
          <a:stretch>
            <a:fillRect/>
          </a:stretch>
        </p:blipFill>
        <p:spPr>
          <a:xfrm>
            <a:off x="188775" y="1350574"/>
            <a:ext cx="7715250" cy="542925"/>
          </a:xfrm>
          <a:prstGeom prst="rect">
            <a:avLst/>
          </a:prstGeom>
          <a:noFill/>
          <a:ln>
            <a:noFill/>
          </a:ln>
        </p:spPr>
      </p:pic>
      <p:pic>
        <p:nvPicPr>
          <p:cNvPr id="586" name="Google Shape;586;p43"/>
          <p:cNvPicPr preferRelativeResize="0"/>
          <p:nvPr/>
        </p:nvPicPr>
        <p:blipFill>
          <a:blip r:embed="rId5">
            <a:alphaModFix/>
          </a:blip>
          <a:stretch>
            <a:fillRect/>
          </a:stretch>
        </p:blipFill>
        <p:spPr>
          <a:xfrm>
            <a:off x="1447238" y="2974899"/>
            <a:ext cx="2019300" cy="600075"/>
          </a:xfrm>
          <a:prstGeom prst="rect">
            <a:avLst/>
          </a:prstGeom>
          <a:noFill/>
          <a:ln>
            <a:noFill/>
          </a:ln>
        </p:spPr>
      </p:pic>
      <p:sp>
        <p:nvSpPr>
          <p:cNvPr id="587" name="Google Shape;587;p43"/>
          <p:cNvSpPr txBox="1"/>
          <p:nvPr/>
        </p:nvSpPr>
        <p:spPr>
          <a:xfrm>
            <a:off x="188775" y="3983175"/>
            <a:ext cx="8380800" cy="431100"/>
          </a:xfrm>
          <a:prstGeom prst="rect">
            <a:avLst/>
          </a:prstGeom>
          <a:noFill/>
          <a:ln>
            <a:noFill/>
          </a:ln>
        </p:spPr>
        <p:txBody>
          <a:bodyPr anchorCtr="0" anchor="t" bIns="91425" lIns="91425" spcFirstLastPara="1" rIns="91425" wrap="square" tIns="91425">
            <a:spAutoFit/>
          </a:bodyPr>
          <a:lstStyle/>
          <a:p>
            <a:pPr indent="-190500" lvl="0" marL="228600" rtl="0" algn="l">
              <a:spcBef>
                <a:spcPts val="0"/>
              </a:spcBef>
              <a:spcAft>
                <a:spcPts val="0"/>
              </a:spcAft>
              <a:buClr>
                <a:srgbClr val="292929"/>
              </a:buClr>
              <a:buSzPts val="1600"/>
              <a:buChar char="•"/>
            </a:pPr>
            <a:r>
              <a:rPr lang="en" sz="1600">
                <a:solidFill>
                  <a:srgbClr val="292929"/>
                </a:solidFill>
              </a:rPr>
              <a:t>Using SQL Query calculated the t</a:t>
            </a:r>
            <a:r>
              <a:rPr lang="en" sz="1600">
                <a:solidFill>
                  <a:srgbClr val="292929"/>
                </a:solidFill>
              </a:rPr>
              <a:t>otal payload carried by boosters from NASA as 45596 </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44"/>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593" name="Google Shape;593;p44"/>
          <p:cNvSpPr txBox="1"/>
          <p:nvPr/>
        </p:nvSpPr>
        <p:spPr>
          <a:xfrm>
            <a:off x="577508" y="403988"/>
            <a:ext cx="7886700" cy="411600"/>
          </a:xfrm>
          <a:prstGeom prst="rect">
            <a:avLst/>
          </a:prstGeom>
          <a:noFill/>
          <a:ln>
            <a:noFill/>
          </a:ln>
        </p:spPr>
        <p:txBody>
          <a:bodyPr anchorCtr="0" anchor="ctr" bIns="34275" lIns="68575" spcFirstLastPara="1" rIns="68575" wrap="square" tIns="34275">
            <a:normAutofit fontScale="85000" lnSpcReduction="20000"/>
          </a:bodyPr>
          <a:lstStyle/>
          <a:p>
            <a:pPr indent="0" lvl="0" marL="0" rtl="0" algn="l">
              <a:lnSpc>
                <a:spcPct val="90000"/>
              </a:lnSpc>
              <a:spcBef>
                <a:spcPts val="0"/>
              </a:spcBef>
              <a:spcAft>
                <a:spcPts val="0"/>
              </a:spcAft>
              <a:buClr>
                <a:srgbClr val="0B49CB"/>
              </a:buClr>
              <a:buSzPct val="100000"/>
              <a:buFont typeface="Arial"/>
              <a:buNone/>
            </a:pPr>
            <a:r>
              <a:rPr lang="en" sz="3700">
                <a:solidFill>
                  <a:srgbClr val="0B49CB"/>
                </a:solidFill>
              </a:rPr>
              <a:t>Average Payload Mass by F9 v1.1</a:t>
            </a:r>
            <a:endParaRPr sz="3000">
              <a:solidFill>
                <a:srgbClr val="0B49CB"/>
              </a:solidFill>
              <a:latin typeface="IBM Plex Mono SemiBold"/>
              <a:ea typeface="IBM Plex Mono SemiBold"/>
              <a:cs typeface="IBM Plex Mono SemiBold"/>
              <a:sym typeface="IBM Plex Mono SemiBold"/>
            </a:endParaRPr>
          </a:p>
        </p:txBody>
      </p:sp>
      <p:sp>
        <p:nvSpPr>
          <p:cNvPr id="594" name="Google Shape;594;p44"/>
          <p:cNvSpPr/>
          <p:nvPr/>
        </p:nvSpPr>
        <p:spPr>
          <a:xfrm>
            <a:off x="2034287" y="1947637"/>
            <a:ext cx="485776" cy="973137"/>
          </a:xfrm>
          <a:custGeom>
            <a:rect b="b" l="l" r="r" t="t"/>
            <a:pathLst>
              <a:path extrusionOk="0" h="2701" w="1351">
                <a:moveTo>
                  <a:pt x="0" y="2025"/>
                </a:moveTo>
                <a:lnTo>
                  <a:pt x="337" y="2025"/>
                </a:lnTo>
                <a:lnTo>
                  <a:pt x="337" y="0"/>
                </a:lnTo>
                <a:lnTo>
                  <a:pt x="1013" y="0"/>
                </a:lnTo>
                <a:lnTo>
                  <a:pt x="1013" y="2025"/>
                </a:lnTo>
                <a:lnTo>
                  <a:pt x="1350" y="2025"/>
                </a:lnTo>
                <a:lnTo>
                  <a:pt x="676" y="2700"/>
                </a:lnTo>
                <a:lnTo>
                  <a:pt x="0" y="2025"/>
                </a:lnTo>
              </a:path>
            </a:pathLst>
          </a:custGeom>
          <a:solidFill>
            <a:srgbClr val="F6A21D"/>
          </a:solidFill>
          <a:ln cap="flat" cmpd="sng" w="12600">
            <a:solidFill>
              <a:srgbClr val="B57612"/>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595" name="Google Shape;595;p44"/>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sp>
        <p:nvSpPr>
          <p:cNvPr id="596" name="Google Shape;596;p44"/>
          <p:cNvSpPr txBox="1"/>
          <p:nvPr/>
        </p:nvSpPr>
        <p:spPr>
          <a:xfrm>
            <a:off x="213025" y="4165150"/>
            <a:ext cx="8380800" cy="627900"/>
          </a:xfrm>
          <a:prstGeom prst="rect">
            <a:avLst/>
          </a:prstGeom>
          <a:noFill/>
          <a:ln>
            <a:noFill/>
          </a:ln>
        </p:spPr>
        <p:txBody>
          <a:bodyPr anchorCtr="0" anchor="t" bIns="91425" lIns="91425" spcFirstLastPara="1" rIns="91425" wrap="square" tIns="91425">
            <a:spAutoFit/>
          </a:bodyPr>
          <a:lstStyle/>
          <a:p>
            <a:pPr indent="-304800" lvl="0" marL="457200" rtl="0" algn="l">
              <a:lnSpc>
                <a:spcPct val="90000"/>
              </a:lnSpc>
              <a:spcBef>
                <a:spcPts val="0"/>
              </a:spcBef>
              <a:spcAft>
                <a:spcPts val="0"/>
              </a:spcAft>
              <a:buClr>
                <a:srgbClr val="292929"/>
              </a:buClr>
              <a:buSzPts val="1200"/>
              <a:buChar char="•"/>
            </a:pPr>
            <a:r>
              <a:rPr lang="en" sz="1600">
                <a:solidFill>
                  <a:srgbClr val="292929"/>
                </a:solidFill>
              </a:rPr>
              <a:t>Using SQL Query calculated </a:t>
            </a:r>
            <a:r>
              <a:rPr lang="en" sz="1600"/>
              <a:t> the average payload mass carried by booster version F9 v1.1 as 2928.4</a:t>
            </a:r>
            <a:endParaRPr sz="1200"/>
          </a:p>
        </p:txBody>
      </p:sp>
      <p:pic>
        <p:nvPicPr>
          <p:cNvPr id="597" name="Google Shape;597;p44"/>
          <p:cNvPicPr preferRelativeResize="0"/>
          <p:nvPr/>
        </p:nvPicPr>
        <p:blipFill>
          <a:blip r:embed="rId4">
            <a:alphaModFix/>
          </a:blip>
          <a:stretch>
            <a:fillRect/>
          </a:stretch>
        </p:blipFill>
        <p:spPr>
          <a:xfrm>
            <a:off x="103875" y="1350574"/>
            <a:ext cx="7753350" cy="533400"/>
          </a:xfrm>
          <a:prstGeom prst="rect">
            <a:avLst/>
          </a:prstGeom>
          <a:noFill/>
          <a:ln>
            <a:noFill/>
          </a:ln>
        </p:spPr>
      </p:pic>
      <p:pic>
        <p:nvPicPr>
          <p:cNvPr id="598" name="Google Shape;598;p44"/>
          <p:cNvPicPr preferRelativeResize="0"/>
          <p:nvPr/>
        </p:nvPicPr>
        <p:blipFill>
          <a:blip r:embed="rId5">
            <a:alphaModFix/>
          </a:blip>
          <a:stretch>
            <a:fillRect/>
          </a:stretch>
        </p:blipFill>
        <p:spPr>
          <a:xfrm>
            <a:off x="1216754" y="2984425"/>
            <a:ext cx="2682875" cy="87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2" name="Shape 602"/>
        <p:cNvGrpSpPr/>
        <p:nvPr/>
      </p:nvGrpSpPr>
      <p:grpSpPr>
        <a:xfrm>
          <a:off x="0" y="0"/>
          <a:ext cx="0" cy="0"/>
          <a:chOff x="0" y="0"/>
          <a:chExt cx="0" cy="0"/>
        </a:xfrm>
      </p:grpSpPr>
      <p:sp>
        <p:nvSpPr>
          <p:cNvPr id="603" name="Google Shape;603;p45"/>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604" name="Google Shape;604;p45"/>
          <p:cNvSpPr txBox="1"/>
          <p:nvPr/>
        </p:nvSpPr>
        <p:spPr>
          <a:xfrm>
            <a:off x="577508" y="403988"/>
            <a:ext cx="7886700" cy="411600"/>
          </a:xfrm>
          <a:prstGeom prst="rect">
            <a:avLst/>
          </a:prstGeom>
          <a:noFill/>
          <a:ln>
            <a:noFill/>
          </a:ln>
        </p:spPr>
        <p:txBody>
          <a:bodyPr anchorCtr="0" anchor="ctr" bIns="34275" lIns="68575" spcFirstLastPara="1" rIns="68575" wrap="square" tIns="34275">
            <a:normAutofit fontScale="85000" lnSpcReduction="20000"/>
          </a:bodyPr>
          <a:lstStyle/>
          <a:p>
            <a:pPr indent="0" lvl="0" marL="0" rtl="0" algn="l">
              <a:lnSpc>
                <a:spcPct val="90000"/>
              </a:lnSpc>
              <a:spcBef>
                <a:spcPts val="0"/>
              </a:spcBef>
              <a:spcAft>
                <a:spcPts val="0"/>
              </a:spcAft>
              <a:buClr>
                <a:srgbClr val="0B49CB"/>
              </a:buClr>
              <a:buSzPct val="100000"/>
              <a:buFont typeface="Arial"/>
              <a:buNone/>
            </a:pPr>
            <a:r>
              <a:rPr lang="en" sz="3600">
                <a:solidFill>
                  <a:srgbClr val="0B49CB"/>
                </a:solidFill>
              </a:rPr>
              <a:t>First Successful Ground Landing Date</a:t>
            </a:r>
            <a:endParaRPr sz="3000">
              <a:solidFill>
                <a:srgbClr val="0B49CB"/>
              </a:solidFill>
              <a:latin typeface="IBM Plex Mono SemiBold"/>
              <a:ea typeface="IBM Plex Mono SemiBold"/>
              <a:cs typeface="IBM Plex Mono SemiBold"/>
              <a:sym typeface="IBM Plex Mono SemiBold"/>
            </a:endParaRPr>
          </a:p>
        </p:txBody>
      </p:sp>
      <p:sp>
        <p:nvSpPr>
          <p:cNvPr id="605" name="Google Shape;605;p45"/>
          <p:cNvSpPr/>
          <p:nvPr/>
        </p:nvSpPr>
        <p:spPr>
          <a:xfrm>
            <a:off x="2034287" y="1947637"/>
            <a:ext cx="485776" cy="973137"/>
          </a:xfrm>
          <a:custGeom>
            <a:rect b="b" l="l" r="r" t="t"/>
            <a:pathLst>
              <a:path extrusionOk="0" h="2701" w="1351">
                <a:moveTo>
                  <a:pt x="0" y="2025"/>
                </a:moveTo>
                <a:lnTo>
                  <a:pt x="337" y="2025"/>
                </a:lnTo>
                <a:lnTo>
                  <a:pt x="337" y="0"/>
                </a:lnTo>
                <a:lnTo>
                  <a:pt x="1013" y="0"/>
                </a:lnTo>
                <a:lnTo>
                  <a:pt x="1013" y="2025"/>
                </a:lnTo>
                <a:lnTo>
                  <a:pt x="1350" y="2025"/>
                </a:lnTo>
                <a:lnTo>
                  <a:pt x="676" y="2700"/>
                </a:lnTo>
                <a:lnTo>
                  <a:pt x="0" y="2025"/>
                </a:lnTo>
              </a:path>
            </a:pathLst>
          </a:custGeom>
          <a:solidFill>
            <a:srgbClr val="F6A21D"/>
          </a:solidFill>
          <a:ln cap="flat" cmpd="sng" w="12600">
            <a:solidFill>
              <a:srgbClr val="B57612"/>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606" name="Google Shape;606;p45"/>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sp>
        <p:nvSpPr>
          <p:cNvPr id="607" name="Google Shape;607;p45"/>
          <p:cNvSpPr txBox="1"/>
          <p:nvPr/>
        </p:nvSpPr>
        <p:spPr>
          <a:xfrm>
            <a:off x="213025" y="4165150"/>
            <a:ext cx="8380800" cy="627900"/>
          </a:xfrm>
          <a:prstGeom prst="rect">
            <a:avLst/>
          </a:prstGeom>
          <a:noFill/>
          <a:ln cap="flat" cmpd="sng" w="9525">
            <a:solidFill>
              <a:srgbClr val="12161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90000"/>
              </a:lnSpc>
              <a:spcBef>
                <a:spcPts val="0"/>
              </a:spcBef>
              <a:spcAft>
                <a:spcPts val="0"/>
              </a:spcAft>
              <a:buClr>
                <a:srgbClr val="292929"/>
              </a:buClr>
              <a:buSzPts val="1600"/>
              <a:buChar char="•"/>
            </a:pPr>
            <a:r>
              <a:rPr lang="en" sz="1600">
                <a:solidFill>
                  <a:srgbClr val="292929"/>
                </a:solidFill>
              </a:rPr>
              <a:t>Using SQL Query calculated </a:t>
            </a:r>
            <a:r>
              <a:rPr lang="en" sz="1600"/>
              <a:t> </a:t>
            </a:r>
            <a:r>
              <a:rPr lang="en" sz="1600"/>
              <a:t>the dates of the first successful landing outcome on ground pad was 22</a:t>
            </a:r>
            <a:r>
              <a:rPr baseline="30000" lang="en" sz="1600"/>
              <a:t>nd</a:t>
            </a:r>
            <a:r>
              <a:rPr lang="en" sz="1600"/>
              <a:t> December 2015.</a:t>
            </a:r>
            <a:endParaRPr sz="1600"/>
          </a:p>
        </p:txBody>
      </p:sp>
      <p:pic>
        <p:nvPicPr>
          <p:cNvPr id="608" name="Google Shape;608;p45"/>
          <p:cNvPicPr preferRelativeResize="0"/>
          <p:nvPr/>
        </p:nvPicPr>
        <p:blipFill>
          <a:blip r:embed="rId4">
            <a:alphaModFix/>
          </a:blip>
          <a:stretch>
            <a:fillRect/>
          </a:stretch>
        </p:blipFill>
        <p:spPr>
          <a:xfrm>
            <a:off x="333813" y="1404700"/>
            <a:ext cx="8139227" cy="411600"/>
          </a:xfrm>
          <a:prstGeom prst="rect">
            <a:avLst/>
          </a:prstGeom>
          <a:noFill/>
          <a:ln>
            <a:noFill/>
          </a:ln>
        </p:spPr>
      </p:pic>
      <p:pic>
        <p:nvPicPr>
          <p:cNvPr id="609" name="Google Shape;609;p45"/>
          <p:cNvPicPr preferRelativeResize="0"/>
          <p:nvPr/>
        </p:nvPicPr>
        <p:blipFill>
          <a:blip r:embed="rId5">
            <a:alphaModFix/>
          </a:blip>
          <a:stretch>
            <a:fillRect/>
          </a:stretch>
        </p:blipFill>
        <p:spPr>
          <a:xfrm>
            <a:off x="1762829" y="2975575"/>
            <a:ext cx="1347439" cy="97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9"/>
          <p:cNvSpPr txBox="1"/>
          <p:nvPr>
            <p:ph idx="12" type="sldNum"/>
          </p:nvPr>
        </p:nvSpPr>
        <p:spPr>
          <a:xfrm>
            <a:off x="6754429" y="4749429"/>
            <a:ext cx="2057400" cy="301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96" name="Google Shape;96;p19"/>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Executive Summary</a:t>
            </a:r>
            <a:endParaRPr sz="3000">
              <a:solidFill>
                <a:srgbClr val="0B49CB"/>
              </a:solidFill>
              <a:latin typeface="IBM Plex Mono SemiBold"/>
              <a:ea typeface="IBM Plex Mono SemiBold"/>
              <a:cs typeface="IBM Plex Mono SemiBold"/>
              <a:sym typeface="IBM Plex Mono SemiBold"/>
            </a:endParaRPr>
          </a:p>
        </p:txBody>
      </p:sp>
      <p:sp>
        <p:nvSpPr>
          <p:cNvPr id="97" name="Google Shape;97;p19"/>
          <p:cNvSpPr/>
          <p:nvPr/>
        </p:nvSpPr>
        <p:spPr>
          <a:xfrm>
            <a:off x="281325" y="982625"/>
            <a:ext cx="8581338" cy="3906180"/>
          </a:xfrm>
          <a:custGeom>
            <a:rect b="b" l="l" r="r" t="t"/>
            <a:pathLst>
              <a:path extrusionOk="0" h="6087" w="17200">
                <a:moveTo>
                  <a:pt x="0" y="1014"/>
                </a:moveTo>
                <a:cubicBezTo>
                  <a:pt x="0" y="454"/>
                  <a:pt x="454" y="0"/>
                  <a:pt x="1014" y="0"/>
                </a:cubicBezTo>
                <a:lnTo>
                  <a:pt x="16184" y="0"/>
                </a:lnTo>
                <a:cubicBezTo>
                  <a:pt x="16744" y="0"/>
                  <a:pt x="17199" y="454"/>
                  <a:pt x="17199" y="1014"/>
                </a:cubicBezTo>
                <a:lnTo>
                  <a:pt x="17199" y="5070"/>
                </a:lnTo>
                <a:cubicBezTo>
                  <a:pt x="17199" y="5631"/>
                  <a:pt x="16744" y="6086"/>
                  <a:pt x="16184" y="6086"/>
                </a:cubicBezTo>
                <a:lnTo>
                  <a:pt x="1014" y="6086"/>
                </a:lnTo>
                <a:cubicBezTo>
                  <a:pt x="454" y="6086"/>
                  <a:pt x="0" y="5631"/>
                  <a:pt x="0" y="5070"/>
                </a:cubicBezTo>
                <a:lnTo>
                  <a:pt x="0" y="1014"/>
                </a:lnTo>
              </a:path>
            </a:pathLst>
          </a:custGeom>
          <a:solidFill>
            <a:srgbClr val="FFF2CC"/>
          </a:solidFill>
          <a:ln cap="flat" cmpd="sng" w="316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146050" lvl="0" marL="177800" rtl="0" algn="l">
              <a:spcBef>
                <a:spcPts val="0"/>
              </a:spcBef>
              <a:spcAft>
                <a:spcPts val="0"/>
              </a:spcAft>
              <a:buClr>
                <a:srgbClr val="292929"/>
              </a:buClr>
              <a:buSzPts val="1100"/>
              <a:buChar char="•"/>
            </a:pPr>
            <a:r>
              <a:rPr b="1" lang="en" sz="1100">
                <a:solidFill>
                  <a:srgbClr val="292929"/>
                </a:solidFill>
              </a:rPr>
              <a:t>Summary of methodologies</a:t>
            </a:r>
            <a:endParaRPr b="1" sz="1100">
              <a:solidFill>
                <a:schemeClr val="dk1"/>
              </a:solidFill>
            </a:endParaRPr>
          </a:p>
          <a:p>
            <a:pPr indent="-171450" lvl="1" marL="520700" rtl="0" algn="l">
              <a:spcBef>
                <a:spcPts val="1100"/>
              </a:spcBef>
              <a:spcAft>
                <a:spcPts val="0"/>
              </a:spcAft>
              <a:buClr>
                <a:srgbClr val="292929"/>
              </a:buClr>
              <a:buSzPts val="1100"/>
              <a:buChar char="-"/>
            </a:pPr>
            <a:r>
              <a:rPr b="1" lang="en" sz="1100">
                <a:solidFill>
                  <a:srgbClr val="292929"/>
                </a:solidFill>
              </a:rPr>
              <a:t>Data Collection through API</a:t>
            </a:r>
            <a:endParaRPr b="1" sz="1100">
              <a:solidFill>
                <a:schemeClr val="dk1"/>
              </a:solidFill>
            </a:endParaRPr>
          </a:p>
          <a:p>
            <a:pPr indent="-171450" lvl="1" marL="520700" rtl="0" algn="l">
              <a:spcBef>
                <a:spcPts val="1100"/>
              </a:spcBef>
              <a:spcAft>
                <a:spcPts val="0"/>
              </a:spcAft>
              <a:buClr>
                <a:srgbClr val="292929"/>
              </a:buClr>
              <a:buSzPts val="1100"/>
              <a:buChar char="-"/>
            </a:pPr>
            <a:r>
              <a:rPr b="1" lang="en" sz="1100">
                <a:solidFill>
                  <a:srgbClr val="292929"/>
                </a:solidFill>
              </a:rPr>
              <a:t>Data Collection with Web Scraping</a:t>
            </a:r>
            <a:endParaRPr b="1" sz="1100">
              <a:solidFill>
                <a:schemeClr val="dk1"/>
              </a:solidFill>
            </a:endParaRPr>
          </a:p>
          <a:p>
            <a:pPr indent="-171450" lvl="1" marL="520700" rtl="0" algn="l">
              <a:spcBef>
                <a:spcPts val="1100"/>
              </a:spcBef>
              <a:spcAft>
                <a:spcPts val="0"/>
              </a:spcAft>
              <a:buClr>
                <a:srgbClr val="292929"/>
              </a:buClr>
              <a:buSzPts val="1100"/>
              <a:buChar char="-"/>
            </a:pPr>
            <a:r>
              <a:rPr b="1" lang="en" sz="1100">
                <a:solidFill>
                  <a:srgbClr val="292929"/>
                </a:solidFill>
              </a:rPr>
              <a:t>Data Wrangling</a:t>
            </a:r>
            <a:endParaRPr b="1" sz="1100">
              <a:solidFill>
                <a:schemeClr val="dk1"/>
              </a:solidFill>
            </a:endParaRPr>
          </a:p>
          <a:p>
            <a:pPr indent="-171450" lvl="1" marL="520700" rtl="0" algn="l">
              <a:spcBef>
                <a:spcPts val="1100"/>
              </a:spcBef>
              <a:spcAft>
                <a:spcPts val="0"/>
              </a:spcAft>
              <a:buClr>
                <a:srgbClr val="292929"/>
              </a:buClr>
              <a:buSzPts val="1100"/>
              <a:buChar char="-"/>
            </a:pPr>
            <a:r>
              <a:rPr b="1" lang="en" sz="1100">
                <a:solidFill>
                  <a:srgbClr val="292929"/>
                </a:solidFill>
              </a:rPr>
              <a:t>Exploratory Data Analysis with SQL</a:t>
            </a:r>
            <a:endParaRPr b="1" sz="1100">
              <a:solidFill>
                <a:schemeClr val="dk1"/>
              </a:solidFill>
            </a:endParaRPr>
          </a:p>
          <a:p>
            <a:pPr indent="-171450" lvl="1" marL="520700" rtl="0" algn="l">
              <a:spcBef>
                <a:spcPts val="1100"/>
              </a:spcBef>
              <a:spcAft>
                <a:spcPts val="0"/>
              </a:spcAft>
              <a:buClr>
                <a:srgbClr val="292929"/>
              </a:buClr>
              <a:buSzPts val="1100"/>
              <a:buChar char="-"/>
            </a:pPr>
            <a:r>
              <a:rPr b="1" lang="en" sz="1100">
                <a:solidFill>
                  <a:srgbClr val="292929"/>
                </a:solidFill>
              </a:rPr>
              <a:t>Exploratory Data Analysis with Data Visualization</a:t>
            </a:r>
            <a:endParaRPr b="1" sz="1100">
              <a:solidFill>
                <a:schemeClr val="dk1"/>
              </a:solidFill>
            </a:endParaRPr>
          </a:p>
          <a:p>
            <a:pPr indent="-171450" lvl="1" marL="520700" rtl="0" algn="l">
              <a:spcBef>
                <a:spcPts val="1100"/>
              </a:spcBef>
              <a:spcAft>
                <a:spcPts val="0"/>
              </a:spcAft>
              <a:buClr>
                <a:srgbClr val="292929"/>
              </a:buClr>
              <a:buSzPts val="1100"/>
              <a:buChar char="-"/>
            </a:pPr>
            <a:r>
              <a:rPr b="1" lang="en" sz="1100">
                <a:solidFill>
                  <a:srgbClr val="292929"/>
                </a:solidFill>
              </a:rPr>
              <a:t>Interactive Visual Analytics with Folium</a:t>
            </a:r>
            <a:endParaRPr b="1" sz="1100">
              <a:solidFill>
                <a:schemeClr val="dk1"/>
              </a:solidFill>
            </a:endParaRPr>
          </a:p>
          <a:p>
            <a:pPr indent="-171450" lvl="1" marL="520700" rtl="0" algn="l">
              <a:spcBef>
                <a:spcPts val="1100"/>
              </a:spcBef>
              <a:spcAft>
                <a:spcPts val="0"/>
              </a:spcAft>
              <a:buClr>
                <a:srgbClr val="292929"/>
              </a:buClr>
              <a:buSzPts val="1100"/>
              <a:buChar char="-"/>
            </a:pPr>
            <a:r>
              <a:rPr b="1" lang="en" sz="1100">
                <a:solidFill>
                  <a:srgbClr val="292929"/>
                </a:solidFill>
              </a:rPr>
              <a:t>Machine Learning Prediction</a:t>
            </a:r>
            <a:endParaRPr b="1" sz="1100">
              <a:solidFill>
                <a:schemeClr val="dk1"/>
              </a:solidFill>
            </a:endParaRPr>
          </a:p>
          <a:p>
            <a:pPr indent="-146050" lvl="0" marL="177800" rtl="0" algn="l">
              <a:spcBef>
                <a:spcPts val="1100"/>
              </a:spcBef>
              <a:spcAft>
                <a:spcPts val="0"/>
              </a:spcAft>
              <a:buClr>
                <a:srgbClr val="292929"/>
              </a:buClr>
              <a:buSzPts val="1100"/>
              <a:buChar char="•"/>
            </a:pPr>
            <a:r>
              <a:rPr b="1" lang="en" sz="1100">
                <a:solidFill>
                  <a:srgbClr val="292929"/>
                </a:solidFill>
              </a:rPr>
              <a:t>Summary of all results</a:t>
            </a:r>
            <a:endParaRPr b="1" sz="1100">
              <a:solidFill>
                <a:srgbClr val="292929"/>
              </a:solidFill>
            </a:endParaRPr>
          </a:p>
          <a:p>
            <a:pPr indent="-171450" lvl="1" marL="520700" rtl="0" algn="l">
              <a:spcBef>
                <a:spcPts val="1100"/>
              </a:spcBef>
              <a:spcAft>
                <a:spcPts val="0"/>
              </a:spcAft>
              <a:buClr>
                <a:srgbClr val="292929"/>
              </a:buClr>
              <a:buSzPts val="1100"/>
              <a:buChar char="-"/>
            </a:pPr>
            <a:r>
              <a:rPr b="1" lang="en" sz="1100">
                <a:solidFill>
                  <a:srgbClr val="292929"/>
                </a:solidFill>
              </a:rPr>
              <a:t>Exploratory Data Analysis result</a:t>
            </a:r>
            <a:endParaRPr b="1" sz="1100">
              <a:solidFill>
                <a:schemeClr val="dk1"/>
              </a:solidFill>
            </a:endParaRPr>
          </a:p>
          <a:p>
            <a:pPr indent="-171450" lvl="1" marL="520700" rtl="0" algn="l">
              <a:spcBef>
                <a:spcPts val="1100"/>
              </a:spcBef>
              <a:spcAft>
                <a:spcPts val="0"/>
              </a:spcAft>
              <a:buClr>
                <a:srgbClr val="292929"/>
              </a:buClr>
              <a:buSzPts val="1100"/>
              <a:buChar char="-"/>
            </a:pPr>
            <a:r>
              <a:rPr b="1" lang="en" sz="1100">
                <a:solidFill>
                  <a:srgbClr val="292929"/>
                </a:solidFill>
              </a:rPr>
              <a:t>Interactive analytics in screenshots</a:t>
            </a:r>
            <a:endParaRPr b="1" sz="1100">
              <a:solidFill>
                <a:schemeClr val="dk1"/>
              </a:solidFill>
            </a:endParaRPr>
          </a:p>
          <a:p>
            <a:pPr indent="-171450" lvl="1" marL="520700" rtl="0" algn="l">
              <a:spcBef>
                <a:spcPts val="1100"/>
              </a:spcBef>
              <a:spcAft>
                <a:spcPts val="0"/>
              </a:spcAft>
              <a:buClr>
                <a:srgbClr val="292929"/>
              </a:buClr>
              <a:buSzPts val="1100"/>
              <a:buChar char="-"/>
            </a:pPr>
            <a:r>
              <a:rPr b="1" lang="en" sz="1100">
                <a:solidFill>
                  <a:srgbClr val="292929"/>
                </a:solidFill>
              </a:rPr>
              <a:t>Predictive Analytics result</a:t>
            </a:r>
            <a:endParaRPr b="1" sz="11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3" name="Shape 613"/>
        <p:cNvGrpSpPr/>
        <p:nvPr/>
      </p:nvGrpSpPr>
      <p:grpSpPr>
        <a:xfrm>
          <a:off x="0" y="0"/>
          <a:ext cx="0" cy="0"/>
          <a:chOff x="0" y="0"/>
          <a:chExt cx="0" cy="0"/>
        </a:xfrm>
      </p:grpSpPr>
      <p:sp>
        <p:nvSpPr>
          <p:cNvPr id="614" name="Google Shape;614;p46"/>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615" name="Google Shape;615;p46"/>
          <p:cNvSpPr txBox="1"/>
          <p:nvPr/>
        </p:nvSpPr>
        <p:spPr>
          <a:xfrm>
            <a:off x="577508" y="403988"/>
            <a:ext cx="7886700" cy="411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0B49CB"/>
              </a:buClr>
              <a:buSzPts val="1710"/>
              <a:buFont typeface="Arial"/>
              <a:buNone/>
            </a:pPr>
            <a:r>
              <a:rPr lang="en" sz="2610">
                <a:solidFill>
                  <a:srgbClr val="0B49CB"/>
                </a:solidFill>
              </a:rPr>
              <a:t>Successful Drone Ship Landing with Payload mass between 4000 and 6000</a:t>
            </a:r>
            <a:endParaRPr sz="2325">
              <a:solidFill>
                <a:srgbClr val="0B49CB"/>
              </a:solidFill>
              <a:latin typeface="IBM Plex Mono SemiBold"/>
              <a:ea typeface="IBM Plex Mono SemiBold"/>
              <a:cs typeface="IBM Plex Mono SemiBold"/>
              <a:sym typeface="IBM Plex Mono SemiBold"/>
            </a:endParaRPr>
          </a:p>
        </p:txBody>
      </p:sp>
      <p:sp>
        <p:nvSpPr>
          <p:cNvPr id="616" name="Google Shape;616;p46"/>
          <p:cNvSpPr/>
          <p:nvPr/>
        </p:nvSpPr>
        <p:spPr>
          <a:xfrm>
            <a:off x="1978062" y="2186537"/>
            <a:ext cx="485776" cy="973137"/>
          </a:xfrm>
          <a:custGeom>
            <a:rect b="b" l="l" r="r" t="t"/>
            <a:pathLst>
              <a:path extrusionOk="0" h="2701" w="1351">
                <a:moveTo>
                  <a:pt x="0" y="2025"/>
                </a:moveTo>
                <a:lnTo>
                  <a:pt x="337" y="2025"/>
                </a:lnTo>
                <a:lnTo>
                  <a:pt x="337" y="0"/>
                </a:lnTo>
                <a:lnTo>
                  <a:pt x="1013" y="0"/>
                </a:lnTo>
                <a:lnTo>
                  <a:pt x="1013" y="2025"/>
                </a:lnTo>
                <a:lnTo>
                  <a:pt x="1350" y="2025"/>
                </a:lnTo>
                <a:lnTo>
                  <a:pt x="676" y="2700"/>
                </a:lnTo>
                <a:lnTo>
                  <a:pt x="0" y="2025"/>
                </a:lnTo>
              </a:path>
            </a:pathLst>
          </a:custGeom>
          <a:solidFill>
            <a:srgbClr val="F6A21D"/>
          </a:solidFill>
          <a:ln cap="flat" cmpd="sng" w="12600">
            <a:solidFill>
              <a:srgbClr val="B57612"/>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617" name="Google Shape;617;p46"/>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pic>
        <p:nvPicPr>
          <p:cNvPr id="618" name="Google Shape;618;p46"/>
          <p:cNvPicPr preferRelativeResize="0"/>
          <p:nvPr/>
        </p:nvPicPr>
        <p:blipFill>
          <a:blip r:embed="rId4">
            <a:alphaModFix/>
          </a:blip>
          <a:stretch>
            <a:fillRect/>
          </a:stretch>
        </p:blipFill>
        <p:spPr>
          <a:xfrm>
            <a:off x="238475" y="1457311"/>
            <a:ext cx="8839198" cy="676602"/>
          </a:xfrm>
          <a:prstGeom prst="rect">
            <a:avLst/>
          </a:prstGeom>
          <a:noFill/>
          <a:ln>
            <a:noFill/>
          </a:ln>
        </p:spPr>
      </p:pic>
      <p:pic>
        <p:nvPicPr>
          <p:cNvPr id="619" name="Google Shape;619;p46"/>
          <p:cNvPicPr preferRelativeResize="0"/>
          <p:nvPr/>
        </p:nvPicPr>
        <p:blipFill>
          <a:blip r:embed="rId5">
            <a:alphaModFix/>
          </a:blip>
          <a:stretch>
            <a:fillRect/>
          </a:stretch>
        </p:blipFill>
        <p:spPr>
          <a:xfrm>
            <a:off x="1587525" y="3298138"/>
            <a:ext cx="1266825" cy="1647825"/>
          </a:xfrm>
          <a:prstGeom prst="rect">
            <a:avLst/>
          </a:prstGeom>
          <a:noFill/>
          <a:ln>
            <a:noFill/>
          </a:ln>
        </p:spPr>
      </p:pic>
      <p:sp>
        <p:nvSpPr>
          <p:cNvPr id="620" name="Google Shape;620;p46"/>
          <p:cNvSpPr txBox="1"/>
          <p:nvPr/>
        </p:nvSpPr>
        <p:spPr>
          <a:xfrm>
            <a:off x="4369825" y="2571750"/>
            <a:ext cx="4455600" cy="1551600"/>
          </a:xfrm>
          <a:prstGeom prst="rect">
            <a:avLst/>
          </a:prstGeom>
          <a:noFill/>
          <a:ln>
            <a:noFill/>
          </a:ln>
        </p:spPr>
        <p:txBody>
          <a:bodyPr anchorCtr="0" anchor="t" bIns="45700" lIns="91425" spcFirstLastPara="1" rIns="91425" wrap="square" tIns="45700">
            <a:normAutofit lnSpcReduction="20000"/>
          </a:bodyPr>
          <a:lstStyle/>
          <a:p>
            <a:pPr indent="-368300" lvl="0" marL="457200" rtl="0" algn="l">
              <a:lnSpc>
                <a:spcPct val="90000"/>
              </a:lnSpc>
              <a:spcBef>
                <a:spcPts val="0"/>
              </a:spcBef>
              <a:spcAft>
                <a:spcPts val="0"/>
              </a:spcAft>
              <a:buClr>
                <a:srgbClr val="121619"/>
              </a:buClr>
              <a:buSzPts val="2200"/>
              <a:buChar char="•"/>
            </a:pPr>
            <a:r>
              <a:rPr lang="en" sz="1800">
                <a:solidFill>
                  <a:srgbClr val="121619"/>
                </a:solidFill>
              </a:rPr>
              <a:t>Using SQL Query  found out the booster version which have successfully landed on drone ship with payload mass between 4000 and 6000.</a:t>
            </a:r>
            <a:endParaRPr sz="1600">
              <a:solidFill>
                <a:srgbClr val="121619"/>
              </a:solidFill>
            </a:endParaRPr>
          </a:p>
          <a:p>
            <a:pPr indent="-101600" lvl="0" marL="228600" rtl="0" algn="l">
              <a:lnSpc>
                <a:spcPct val="90000"/>
              </a:lnSpc>
              <a:spcBef>
                <a:spcPts val="1400"/>
              </a:spcBef>
              <a:spcAft>
                <a:spcPts val="0"/>
              </a:spcAft>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47"/>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626" name="Google Shape;626;p47"/>
          <p:cNvSpPr txBox="1"/>
          <p:nvPr/>
        </p:nvSpPr>
        <p:spPr>
          <a:xfrm>
            <a:off x="577508" y="403988"/>
            <a:ext cx="7886700" cy="411600"/>
          </a:xfrm>
          <a:prstGeom prst="rect">
            <a:avLst/>
          </a:prstGeom>
          <a:noFill/>
          <a:ln>
            <a:noFill/>
          </a:ln>
        </p:spPr>
        <p:txBody>
          <a:bodyPr anchorCtr="0" anchor="ctr" bIns="34275" lIns="68575" spcFirstLastPara="1" rIns="68575" wrap="square" tIns="34275">
            <a:normAutofit fontScale="62500"/>
          </a:bodyPr>
          <a:lstStyle/>
          <a:p>
            <a:pPr indent="0" lvl="0" marL="0" rtl="0" algn="l">
              <a:lnSpc>
                <a:spcPct val="90000"/>
              </a:lnSpc>
              <a:spcBef>
                <a:spcPts val="0"/>
              </a:spcBef>
              <a:spcAft>
                <a:spcPts val="0"/>
              </a:spcAft>
              <a:buClr>
                <a:srgbClr val="0B49CB"/>
              </a:buClr>
              <a:buSzPct val="100000"/>
              <a:buFont typeface="Arial"/>
              <a:buNone/>
            </a:pPr>
            <a:r>
              <a:rPr lang="en" sz="3600">
                <a:solidFill>
                  <a:srgbClr val="0B49CB"/>
                </a:solidFill>
              </a:rPr>
              <a:t>Total Number of Successful and Failure Mission Outcomes</a:t>
            </a:r>
            <a:endParaRPr sz="3000">
              <a:solidFill>
                <a:srgbClr val="0B49CB"/>
              </a:solidFill>
              <a:latin typeface="IBM Plex Mono SemiBold"/>
              <a:ea typeface="IBM Plex Mono SemiBold"/>
              <a:cs typeface="IBM Plex Mono SemiBold"/>
              <a:sym typeface="IBM Plex Mono SemiBold"/>
            </a:endParaRPr>
          </a:p>
        </p:txBody>
      </p:sp>
      <p:sp>
        <p:nvSpPr>
          <p:cNvPr id="627" name="Google Shape;627;p47"/>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sp>
        <p:nvSpPr>
          <p:cNvPr id="628" name="Google Shape;628;p47"/>
          <p:cNvSpPr txBox="1"/>
          <p:nvPr/>
        </p:nvSpPr>
        <p:spPr>
          <a:xfrm>
            <a:off x="213025" y="4165150"/>
            <a:ext cx="8380800" cy="627900"/>
          </a:xfrm>
          <a:prstGeom prst="rect">
            <a:avLst/>
          </a:prstGeom>
          <a:noFill/>
          <a:ln cap="flat" cmpd="sng" w="9525">
            <a:solidFill>
              <a:srgbClr val="12161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90000"/>
              </a:lnSpc>
              <a:spcBef>
                <a:spcPts val="0"/>
              </a:spcBef>
              <a:spcAft>
                <a:spcPts val="0"/>
              </a:spcAft>
              <a:buClr>
                <a:srgbClr val="292929"/>
              </a:buClr>
              <a:buSzPts val="1600"/>
              <a:buChar char="•"/>
            </a:pPr>
            <a:r>
              <a:rPr lang="en" sz="1600">
                <a:solidFill>
                  <a:srgbClr val="292929"/>
                </a:solidFill>
              </a:rPr>
              <a:t>Using SQL Query calculated </a:t>
            </a:r>
            <a:r>
              <a:rPr lang="en" sz="1600"/>
              <a:t> the total number of successful mission outcome as 100 and failure outcome as 1.</a:t>
            </a:r>
            <a:endParaRPr sz="1600"/>
          </a:p>
        </p:txBody>
      </p:sp>
      <p:pic>
        <p:nvPicPr>
          <p:cNvPr id="629" name="Google Shape;629;p47"/>
          <p:cNvPicPr preferRelativeResize="0"/>
          <p:nvPr/>
        </p:nvPicPr>
        <p:blipFill>
          <a:blip r:embed="rId4">
            <a:alphaModFix/>
          </a:blip>
          <a:stretch>
            <a:fillRect/>
          </a:stretch>
        </p:blipFill>
        <p:spPr>
          <a:xfrm>
            <a:off x="381763" y="1487963"/>
            <a:ext cx="6319139" cy="23369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3" name="Shape 633"/>
        <p:cNvGrpSpPr/>
        <p:nvPr/>
      </p:nvGrpSpPr>
      <p:grpSpPr>
        <a:xfrm>
          <a:off x="0" y="0"/>
          <a:ext cx="0" cy="0"/>
          <a:chOff x="0" y="0"/>
          <a:chExt cx="0" cy="0"/>
        </a:xfrm>
      </p:grpSpPr>
      <p:sp>
        <p:nvSpPr>
          <p:cNvPr id="634" name="Google Shape;634;p48"/>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635" name="Google Shape;635;p48"/>
          <p:cNvSpPr txBox="1"/>
          <p:nvPr/>
        </p:nvSpPr>
        <p:spPr>
          <a:xfrm>
            <a:off x="577508" y="403988"/>
            <a:ext cx="7886700" cy="411600"/>
          </a:xfrm>
          <a:prstGeom prst="rect">
            <a:avLst/>
          </a:prstGeom>
          <a:noFill/>
          <a:ln>
            <a:noFill/>
          </a:ln>
        </p:spPr>
        <p:txBody>
          <a:bodyPr anchorCtr="0" anchor="ctr" bIns="34275" lIns="68575" spcFirstLastPara="1" rIns="68575" wrap="square" tIns="34275">
            <a:normAutofit fontScale="85000" lnSpcReduction="20000"/>
          </a:bodyPr>
          <a:lstStyle/>
          <a:p>
            <a:pPr indent="0" lvl="0" marL="0" rtl="0" algn="l">
              <a:lnSpc>
                <a:spcPct val="90000"/>
              </a:lnSpc>
              <a:spcBef>
                <a:spcPts val="0"/>
              </a:spcBef>
              <a:spcAft>
                <a:spcPts val="0"/>
              </a:spcAft>
              <a:buClr>
                <a:srgbClr val="0B49CB"/>
              </a:buClr>
              <a:buSzPct val="100000"/>
              <a:buFont typeface="Arial"/>
              <a:buNone/>
            </a:pPr>
            <a:r>
              <a:rPr lang="en" sz="3700">
                <a:solidFill>
                  <a:srgbClr val="0B49CB"/>
                </a:solidFill>
              </a:rPr>
              <a:t>Boosters Carried Maximum Payload</a:t>
            </a:r>
            <a:endParaRPr sz="3000">
              <a:solidFill>
                <a:srgbClr val="0B49CB"/>
              </a:solidFill>
              <a:latin typeface="IBM Plex Mono SemiBold"/>
              <a:ea typeface="IBM Plex Mono SemiBold"/>
              <a:cs typeface="IBM Plex Mono SemiBold"/>
              <a:sym typeface="IBM Plex Mono SemiBold"/>
            </a:endParaRPr>
          </a:p>
        </p:txBody>
      </p:sp>
      <p:sp>
        <p:nvSpPr>
          <p:cNvPr id="636" name="Google Shape;636;p48"/>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sp>
        <p:nvSpPr>
          <p:cNvPr id="637" name="Google Shape;637;p48"/>
          <p:cNvSpPr txBox="1"/>
          <p:nvPr/>
        </p:nvSpPr>
        <p:spPr>
          <a:xfrm>
            <a:off x="152400" y="4674275"/>
            <a:ext cx="8380800" cy="406200"/>
          </a:xfrm>
          <a:prstGeom prst="rect">
            <a:avLst/>
          </a:prstGeom>
          <a:noFill/>
          <a:ln cap="flat" cmpd="sng" w="9525">
            <a:solidFill>
              <a:srgbClr val="12161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90000"/>
              </a:lnSpc>
              <a:spcBef>
                <a:spcPts val="0"/>
              </a:spcBef>
              <a:spcAft>
                <a:spcPts val="0"/>
              </a:spcAft>
              <a:buClr>
                <a:srgbClr val="292929"/>
              </a:buClr>
              <a:buSzPts val="1600"/>
              <a:buChar char="•"/>
            </a:pPr>
            <a:r>
              <a:rPr lang="en" sz="1600">
                <a:solidFill>
                  <a:srgbClr val="292929"/>
                </a:solidFill>
              </a:rPr>
              <a:t>Using SQL Query found </a:t>
            </a:r>
            <a:r>
              <a:rPr lang="en" sz="1600">
                <a:solidFill>
                  <a:srgbClr val="292929"/>
                </a:solidFill>
              </a:rPr>
              <a:t>the</a:t>
            </a:r>
            <a:r>
              <a:rPr lang="en" sz="1600">
                <a:solidFill>
                  <a:srgbClr val="292929"/>
                </a:solidFill>
              </a:rPr>
              <a:t> booster that have carried the maximum payload.</a:t>
            </a:r>
            <a:endParaRPr sz="1600"/>
          </a:p>
        </p:txBody>
      </p:sp>
      <p:pic>
        <p:nvPicPr>
          <p:cNvPr id="638" name="Google Shape;638;p48"/>
          <p:cNvPicPr preferRelativeResize="0"/>
          <p:nvPr/>
        </p:nvPicPr>
        <p:blipFill>
          <a:blip r:embed="rId4">
            <a:alphaModFix/>
          </a:blip>
          <a:stretch>
            <a:fillRect/>
          </a:stretch>
        </p:blipFill>
        <p:spPr>
          <a:xfrm>
            <a:off x="152400" y="1292274"/>
            <a:ext cx="8839201" cy="416268"/>
          </a:xfrm>
          <a:prstGeom prst="rect">
            <a:avLst/>
          </a:prstGeom>
          <a:noFill/>
          <a:ln>
            <a:noFill/>
          </a:ln>
        </p:spPr>
      </p:pic>
      <p:pic>
        <p:nvPicPr>
          <p:cNvPr id="639" name="Google Shape;639;p48"/>
          <p:cNvPicPr preferRelativeResize="0"/>
          <p:nvPr/>
        </p:nvPicPr>
        <p:blipFill>
          <a:blip r:embed="rId5">
            <a:alphaModFix/>
          </a:blip>
          <a:stretch>
            <a:fillRect/>
          </a:stretch>
        </p:blipFill>
        <p:spPr>
          <a:xfrm>
            <a:off x="1511075" y="1764776"/>
            <a:ext cx="1946025" cy="2853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3" name="Shape 643"/>
        <p:cNvGrpSpPr/>
        <p:nvPr/>
      </p:nvGrpSpPr>
      <p:grpSpPr>
        <a:xfrm>
          <a:off x="0" y="0"/>
          <a:ext cx="0" cy="0"/>
          <a:chOff x="0" y="0"/>
          <a:chExt cx="0" cy="0"/>
        </a:xfrm>
      </p:grpSpPr>
      <p:sp>
        <p:nvSpPr>
          <p:cNvPr id="644" name="Google Shape;644;p49"/>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645" name="Google Shape;645;p49"/>
          <p:cNvSpPr txBox="1"/>
          <p:nvPr/>
        </p:nvSpPr>
        <p:spPr>
          <a:xfrm>
            <a:off x="577508" y="403988"/>
            <a:ext cx="7886700" cy="411600"/>
          </a:xfrm>
          <a:prstGeom prst="rect">
            <a:avLst/>
          </a:prstGeom>
          <a:noFill/>
          <a:ln>
            <a:noFill/>
          </a:ln>
        </p:spPr>
        <p:txBody>
          <a:bodyPr anchorCtr="0" anchor="ctr" bIns="34275" lIns="68575" spcFirstLastPara="1" rIns="68575" wrap="square" tIns="34275">
            <a:normAutofit fontScale="77500" lnSpcReduction="20000"/>
          </a:bodyPr>
          <a:lstStyle/>
          <a:p>
            <a:pPr indent="0" lvl="0" marL="0" rtl="0" algn="l">
              <a:lnSpc>
                <a:spcPct val="90000"/>
              </a:lnSpc>
              <a:spcBef>
                <a:spcPts val="0"/>
              </a:spcBef>
              <a:spcAft>
                <a:spcPts val="0"/>
              </a:spcAft>
              <a:buClr>
                <a:srgbClr val="0B49CB"/>
              </a:buClr>
              <a:buSzPct val="100000"/>
              <a:buFont typeface="Arial"/>
              <a:buNone/>
            </a:pPr>
            <a:r>
              <a:rPr lang="en" sz="4000">
                <a:solidFill>
                  <a:srgbClr val="0B49CB"/>
                </a:solidFill>
              </a:rPr>
              <a:t>2015 Launch Records</a:t>
            </a:r>
            <a:endParaRPr sz="3000">
              <a:solidFill>
                <a:srgbClr val="0B49CB"/>
              </a:solidFill>
              <a:latin typeface="IBM Plex Mono SemiBold"/>
              <a:ea typeface="IBM Plex Mono SemiBold"/>
              <a:cs typeface="IBM Plex Mono SemiBold"/>
              <a:sym typeface="IBM Plex Mono SemiBold"/>
            </a:endParaRPr>
          </a:p>
        </p:txBody>
      </p:sp>
      <p:sp>
        <p:nvSpPr>
          <p:cNvPr id="646" name="Google Shape;646;p49"/>
          <p:cNvSpPr/>
          <p:nvPr/>
        </p:nvSpPr>
        <p:spPr>
          <a:xfrm>
            <a:off x="2399654" y="1767604"/>
            <a:ext cx="326675" cy="627901"/>
          </a:xfrm>
          <a:custGeom>
            <a:rect b="b" l="l" r="r" t="t"/>
            <a:pathLst>
              <a:path extrusionOk="0" h="2701" w="1351">
                <a:moveTo>
                  <a:pt x="0" y="2025"/>
                </a:moveTo>
                <a:lnTo>
                  <a:pt x="337" y="2025"/>
                </a:lnTo>
                <a:lnTo>
                  <a:pt x="337" y="0"/>
                </a:lnTo>
                <a:lnTo>
                  <a:pt x="1013" y="0"/>
                </a:lnTo>
                <a:lnTo>
                  <a:pt x="1013" y="2025"/>
                </a:lnTo>
                <a:lnTo>
                  <a:pt x="1350" y="2025"/>
                </a:lnTo>
                <a:lnTo>
                  <a:pt x="676" y="2700"/>
                </a:lnTo>
                <a:lnTo>
                  <a:pt x="0" y="2025"/>
                </a:lnTo>
              </a:path>
            </a:pathLst>
          </a:custGeom>
          <a:solidFill>
            <a:srgbClr val="F6A21D"/>
          </a:solidFill>
          <a:ln cap="flat" cmpd="sng" w="12600">
            <a:solidFill>
              <a:srgbClr val="B57612"/>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647" name="Google Shape;647;p49"/>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sp>
        <p:nvSpPr>
          <p:cNvPr id="648" name="Google Shape;648;p49"/>
          <p:cNvSpPr txBox="1"/>
          <p:nvPr/>
        </p:nvSpPr>
        <p:spPr>
          <a:xfrm>
            <a:off x="213025" y="4165150"/>
            <a:ext cx="8380800" cy="627900"/>
          </a:xfrm>
          <a:prstGeom prst="rect">
            <a:avLst/>
          </a:prstGeom>
          <a:noFill/>
          <a:ln cap="flat" cmpd="sng" w="9525">
            <a:solidFill>
              <a:srgbClr val="12161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90000"/>
              </a:lnSpc>
              <a:spcBef>
                <a:spcPts val="0"/>
              </a:spcBef>
              <a:spcAft>
                <a:spcPts val="0"/>
              </a:spcAft>
              <a:buClr>
                <a:srgbClr val="292929"/>
              </a:buClr>
              <a:buSzPts val="1600"/>
              <a:buChar char="•"/>
            </a:pPr>
            <a:r>
              <a:rPr lang="en" sz="1600">
                <a:solidFill>
                  <a:srgbClr val="292929"/>
                </a:solidFill>
              </a:rPr>
              <a:t>Using SQL Query found </a:t>
            </a:r>
            <a:r>
              <a:rPr lang="en" sz="1600">
                <a:solidFill>
                  <a:srgbClr val="292929"/>
                </a:solidFill>
              </a:rPr>
              <a:t>the month, failure landing outcomes in drone ship, booster versions, launch_site for the year 2015.</a:t>
            </a:r>
            <a:endParaRPr sz="1600">
              <a:solidFill>
                <a:srgbClr val="292929"/>
              </a:solidFill>
            </a:endParaRPr>
          </a:p>
        </p:txBody>
      </p:sp>
      <p:pic>
        <p:nvPicPr>
          <p:cNvPr id="649" name="Google Shape;649;p49"/>
          <p:cNvPicPr preferRelativeResize="0"/>
          <p:nvPr/>
        </p:nvPicPr>
        <p:blipFill>
          <a:blip r:embed="rId4">
            <a:alphaModFix/>
          </a:blip>
          <a:stretch>
            <a:fillRect/>
          </a:stretch>
        </p:blipFill>
        <p:spPr>
          <a:xfrm>
            <a:off x="101250" y="1404706"/>
            <a:ext cx="8839201" cy="362900"/>
          </a:xfrm>
          <a:prstGeom prst="rect">
            <a:avLst/>
          </a:prstGeom>
          <a:noFill/>
          <a:ln>
            <a:noFill/>
          </a:ln>
        </p:spPr>
      </p:pic>
      <p:pic>
        <p:nvPicPr>
          <p:cNvPr id="650" name="Google Shape;650;p49"/>
          <p:cNvPicPr preferRelativeResize="0"/>
          <p:nvPr/>
        </p:nvPicPr>
        <p:blipFill>
          <a:blip r:embed="rId5">
            <a:alphaModFix/>
          </a:blip>
          <a:stretch>
            <a:fillRect/>
          </a:stretch>
        </p:blipFill>
        <p:spPr>
          <a:xfrm>
            <a:off x="577500" y="2456793"/>
            <a:ext cx="4276725" cy="1019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50"/>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656" name="Google Shape;656;p50"/>
          <p:cNvSpPr txBox="1"/>
          <p:nvPr/>
        </p:nvSpPr>
        <p:spPr>
          <a:xfrm>
            <a:off x="577508" y="403988"/>
            <a:ext cx="7886700" cy="411600"/>
          </a:xfrm>
          <a:prstGeom prst="rect">
            <a:avLst/>
          </a:prstGeom>
          <a:noFill/>
          <a:ln>
            <a:noFill/>
          </a:ln>
        </p:spPr>
        <p:txBody>
          <a:bodyPr anchorCtr="0" anchor="ctr" bIns="34275" lIns="68575" spcFirstLastPara="1" rIns="68575" wrap="square" tIns="34275">
            <a:normAutofit fontScale="55000"/>
          </a:bodyPr>
          <a:lstStyle/>
          <a:p>
            <a:pPr indent="0" lvl="0" marL="0" rtl="0" algn="l">
              <a:lnSpc>
                <a:spcPct val="90000"/>
              </a:lnSpc>
              <a:spcBef>
                <a:spcPts val="0"/>
              </a:spcBef>
              <a:spcAft>
                <a:spcPts val="0"/>
              </a:spcAft>
              <a:buClr>
                <a:srgbClr val="0B49CB"/>
              </a:buClr>
              <a:buSzPct val="100000"/>
              <a:buFont typeface="Arial"/>
              <a:buNone/>
            </a:pPr>
            <a:r>
              <a:rPr lang="en" sz="3600">
                <a:solidFill>
                  <a:srgbClr val="0B49CB"/>
                </a:solidFill>
              </a:rPr>
              <a:t>Rank Landing Outcomes Between 04-06-2010 and 20-03-2017</a:t>
            </a:r>
            <a:endParaRPr sz="3000">
              <a:solidFill>
                <a:srgbClr val="0B49CB"/>
              </a:solidFill>
              <a:latin typeface="IBM Plex Mono SemiBold"/>
              <a:ea typeface="IBM Plex Mono SemiBold"/>
              <a:cs typeface="IBM Plex Mono SemiBold"/>
              <a:sym typeface="IBM Plex Mono SemiBold"/>
            </a:endParaRPr>
          </a:p>
        </p:txBody>
      </p:sp>
      <p:sp>
        <p:nvSpPr>
          <p:cNvPr id="657" name="Google Shape;657;p50"/>
          <p:cNvSpPr/>
          <p:nvPr/>
        </p:nvSpPr>
        <p:spPr>
          <a:xfrm>
            <a:off x="2399654" y="1767604"/>
            <a:ext cx="326675" cy="627901"/>
          </a:xfrm>
          <a:custGeom>
            <a:rect b="b" l="l" r="r" t="t"/>
            <a:pathLst>
              <a:path extrusionOk="0" h="2701" w="1351">
                <a:moveTo>
                  <a:pt x="0" y="2025"/>
                </a:moveTo>
                <a:lnTo>
                  <a:pt x="337" y="2025"/>
                </a:lnTo>
                <a:lnTo>
                  <a:pt x="337" y="0"/>
                </a:lnTo>
                <a:lnTo>
                  <a:pt x="1013" y="0"/>
                </a:lnTo>
                <a:lnTo>
                  <a:pt x="1013" y="2025"/>
                </a:lnTo>
                <a:lnTo>
                  <a:pt x="1350" y="2025"/>
                </a:lnTo>
                <a:lnTo>
                  <a:pt x="676" y="2700"/>
                </a:lnTo>
                <a:lnTo>
                  <a:pt x="0" y="2025"/>
                </a:lnTo>
              </a:path>
            </a:pathLst>
          </a:custGeom>
          <a:solidFill>
            <a:srgbClr val="F6A21D"/>
          </a:solidFill>
          <a:ln cap="flat" cmpd="sng" w="12600">
            <a:solidFill>
              <a:srgbClr val="B57612"/>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sp>
        <p:nvSpPr>
          <p:cNvPr id="658" name="Google Shape;658;p50"/>
          <p:cNvSpPr txBox="1"/>
          <p:nvPr/>
        </p:nvSpPr>
        <p:spPr>
          <a:xfrm>
            <a:off x="482550" y="1080700"/>
            <a:ext cx="1696800" cy="324000"/>
          </a:xfrm>
          <a:prstGeom prst="rect">
            <a:avLst/>
          </a:prstGeom>
          <a:noFill/>
          <a:ln>
            <a:noFill/>
          </a:ln>
        </p:spPr>
        <p:txBody>
          <a:bodyPr anchorCtr="0" anchor="t" bIns="0" lIns="0" spcFirstLastPara="1" rIns="0" wrap="square" tIns="5575">
            <a:noAutofit/>
          </a:bodyPr>
          <a:lstStyle/>
          <a:p>
            <a:pPr indent="0" lvl="0" marL="0" marR="0" rtl="0" algn="l">
              <a:lnSpc>
                <a:spcPct val="98000"/>
              </a:lnSpc>
              <a:spcBef>
                <a:spcPts val="0"/>
              </a:spcBef>
              <a:spcAft>
                <a:spcPts val="0"/>
              </a:spcAft>
              <a:buClr>
                <a:srgbClr val="321A0C"/>
              </a:buClr>
              <a:buSzPts val="2200"/>
              <a:buFont typeface="Arial"/>
              <a:buNone/>
            </a:pPr>
            <a:r>
              <a:rPr b="1" lang="en" sz="1600">
                <a:solidFill>
                  <a:srgbClr val="321A0C"/>
                </a:solidFill>
              </a:rPr>
              <a:t>SQL </a:t>
            </a:r>
            <a:r>
              <a:rPr b="1" i="0" lang="en" sz="1600" u="none">
                <a:solidFill>
                  <a:srgbClr val="321A0C"/>
                </a:solidFill>
              </a:rPr>
              <a:t>Query</a:t>
            </a:r>
            <a:endParaRPr b="1" sz="1600"/>
          </a:p>
        </p:txBody>
      </p:sp>
      <p:sp>
        <p:nvSpPr>
          <p:cNvPr id="659" name="Google Shape;659;p50"/>
          <p:cNvSpPr txBox="1"/>
          <p:nvPr/>
        </p:nvSpPr>
        <p:spPr>
          <a:xfrm>
            <a:off x="213025" y="4165150"/>
            <a:ext cx="8380800" cy="627900"/>
          </a:xfrm>
          <a:prstGeom prst="rect">
            <a:avLst/>
          </a:prstGeom>
          <a:noFill/>
          <a:ln cap="flat" cmpd="sng" w="9525">
            <a:solidFill>
              <a:srgbClr val="12161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lnSpc>
                <a:spcPct val="90000"/>
              </a:lnSpc>
              <a:spcBef>
                <a:spcPts val="0"/>
              </a:spcBef>
              <a:spcAft>
                <a:spcPts val="0"/>
              </a:spcAft>
              <a:buClr>
                <a:srgbClr val="292929"/>
              </a:buClr>
              <a:buSzPts val="1600"/>
              <a:buChar char="•"/>
            </a:pPr>
            <a:r>
              <a:rPr lang="en" sz="1600">
                <a:solidFill>
                  <a:srgbClr val="292929"/>
                </a:solidFill>
              </a:rPr>
              <a:t>Using SQL Query found the total successful  landing outcomes between 04-06-2010 and 20-03-2017</a:t>
            </a:r>
            <a:endParaRPr sz="1600">
              <a:solidFill>
                <a:srgbClr val="292929"/>
              </a:solidFill>
            </a:endParaRPr>
          </a:p>
        </p:txBody>
      </p:sp>
      <p:pic>
        <p:nvPicPr>
          <p:cNvPr id="660" name="Google Shape;660;p50"/>
          <p:cNvPicPr preferRelativeResize="0"/>
          <p:nvPr/>
        </p:nvPicPr>
        <p:blipFill>
          <a:blip r:embed="rId4">
            <a:alphaModFix/>
          </a:blip>
          <a:stretch>
            <a:fillRect/>
          </a:stretch>
        </p:blipFill>
        <p:spPr>
          <a:xfrm>
            <a:off x="101250" y="1404706"/>
            <a:ext cx="8839199" cy="286606"/>
          </a:xfrm>
          <a:prstGeom prst="rect">
            <a:avLst/>
          </a:prstGeom>
          <a:noFill/>
          <a:ln>
            <a:noFill/>
          </a:ln>
        </p:spPr>
      </p:pic>
      <p:pic>
        <p:nvPicPr>
          <p:cNvPr id="661" name="Google Shape;661;p50"/>
          <p:cNvPicPr preferRelativeResize="0"/>
          <p:nvPr/>
        </p:nvPicPr>
        <p:blipFill>
          <a:blip r:embed="rId5">
            <a:alphaModFix/>
          </a:blip>
          <a:stretch>
            <a:fillRect/>
          </a:stretch>
        </p:blipFill>
        <p:spPr>
          <a:xfrm>
            <a:off x="1585825" y="2395506"/>
            <a:ext cx="2247900" cy="1457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52"/>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671" name="Google Shape;671;p52"/>
          <p:cNvSpPr txBox="1"/>
          <p:nvPr/>
        </p:nvSpPr>
        <p:spPr>
          <a:xfrm>
            <a:off x="541125" y="187707"/>
            <a:ext cx="7886700" cy="627900"/>
          </a:xfrm>
          <a:prstGeom prst="rect">
            <a:avLst/>
          </a:prstGeom>
          <a:noFill/>
          <a:ln>
            <a:noFill/>
          </a:ln>
        </p:spPr>
        <p:txBody>
          <a:bodyPr anchorCtr="0" anchor="ctr" bIns="34275" lIns="68575" spcFirstLastPara="1" rIns="68575" wrap="square" tIns="34275">
            <a:normAutofit fontScale="47500" lnSpcReduction="20000"/>
          </a:bodyPr>
          <a:lstStyle/>
          <a:p>
            <a:pPr indent="0" lvl="0" marL="0" rtl="0" algn="l">
              <a:lnSpc>
                <a:spcPct val="90000"/>
              </a:lnSpc>
              <a:spcBef>
                <a:spcPts val="0"/>
              </a:spcBef>
              <a:spcAft>
                <a:spcPts val="0"/>
              </a:spcAft>
              <a:buClr>
                <a:srgbClr val="0B49CB"/>
              </a:buClr>
              <a:buSzPct val="62951"/>
              <a:buFont typeface="Arial"/>
              <a:buNone/>
            </a:pPr>
            <a:r>
              <a:rPr lang="en" sz="6354">
                <a:solidFill>
                  <a:srgbClr val="0B49CB"/>
                </a:solidFill>
              </a:rPr>
              <a:t>All launch sites global map markers</a:t>
            </a:r>
            <a:endParaRPr sz="3754"/>
          </a:p>
          <a:p>
            <a:pPr indent="0" lvl="0" marL="0" rtl="0" algn="l">
              <a:lnSpc>
                <a:spcPct val="90000"/>
              </a:lnSpc>
              <a:spcBef>
                <a:spcPts val="0"/>
              </a:spcBef>
              <a:spcAft>
                <a:spcPts val="0"/>
              </a:spcAft>
              <a:buClr>
                <a:srgbClr val="0B49CB"/>
              </a:buClr>
              <a:buSzPct val="100000"/>
              <a:buFont typeface="Arial"/>
              <a:buNone/>
            </a:pPr>
            <a:r>
              <a:t/>
            </a:r>
            <a:endParaRPr sz="3600">
              <a:solidFill>
                <a:srgbClr val="0B49CB"/>
              </a:solidFill>
            </a:endParaRPr>
          </a:p>
        </p:txBody>
      </p:sp>
      <p:pic>
        <p:nvPicPr>
          <p:cNvPr id="672" name="Google Shape;672;p52"/>
          <p:cNvPicPr preferRelativeResize="0"/>
          <p:nvPr/>
        </p:nvPicPr>
        <p:blipFill>
          <a:blip r:embed="rId4">
            <a:alphaModFix/>
          </a:blip>
          <a:stretch>
            <a:fillRect/>
          </a:stretch>
        </p:blipFill>
        <p:spPr>
          <a:xfrm>
            <a:off x="1140775" y="1047882"/>
            <a:ext cx="6687393" cy="4023093"/>
          </a:xfrm>
          <a:prstGeom prst="rect">
            <a:avLst/>
          </a:prstGeom>
          <a:noFill/>
          <a:ln>
            <a:noFill/>
          </a:ln>
        </p:spPr>
      </p:pic>
      <p:sp>
        <p:nvSpPr>
          <p:cNvPr id="673" name="Google Shape;673;p52"/>
          <p:cNvSpPr txBox="1"/>
          <p:nvPr/>
        </p:nvSpPr>
        <p:spPr>
          <a:xfrm>
            <a:off x="1588025" y="4370575"/>
            <a:ext cx="5946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SpaceX launch sites are in United States of America coasts. California and Florida</a:t>
            </a:r>
            <a:endParaRPr sz="18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53"/>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679" name="Google Shape;679;p53"/>
          <p:cNvSpPr txBox="1"/>
          <p:nvPr/>
        </p:nvSpPr>
        <p:spPr>
          <a:xfrm>
            <a:off x="541125" y="187700"/>
            <a:ext cx="8156700" cy="8799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Clr>
                <a:srgbClr val="0B49CB"/>
              </a:buClr>
              <a:buSzPts val="1900"/>
              <a:buFont typeface="Arial"/>
              <a:buNone/>
            </a:pPr>
            <a:r>
              <a:rPr lang="en" sz="3000">
                <a:solidFill>
                  <a:srgbClr val="0B49CB"/>
                </a:solidFill>
              </a:rPr>
              <a:t>Markers showing launch sites with color labels</a:t>
            </a:r>
            <a:endParaRPr sz="3000"/>
          </a:p>
          <a:p>
            <a:pPr indent="0" lvl="0" marL="0" rtl="0" algn="l">
              <a:lnSpc>
                <a:spcPct val="80000"/>
              </a:lnSpc>
              <a:spcBef>
                <a:spcPts val="0"/>
              </a:spcBef>
              <a:spcAft>
                <a:spcPts val="0"/>
              </a:spcAft>
              <a:buClr>
                <a:srgbClr val="0B49CB"/>
              </a:buClr>
              <a:buSzPts val="1710"/>
              <a:buFont typeface="Arial"/>
              <a:buNone/>
            </a:pPr>
            <a:r>
              <a:t/>
            </a:r>
            <a:endParaRPr sz="1610">
              <a:solidFill>
                <a:srgbClr val="0B49CB"/>
              </a:solidFill>
            </a:endParaRPr>
          </a:p>
        </p:txBody>
      </p:sp>
      <p:pic>
        <p:nvPicPr>
          <p:cNvPr id="680" name="Google Shape;680;p53"/>
          <p:cNvPicPr preferRelativeResize="0"/>
          <p:nvPr/>
        </p:nvPicPr>
        <p:blipFill>
          <a:blip r:embed="rId4">
            <a:alphaModFix/>
          </a:blip>
          <a:stretch>
            <a:fillRect/>
          </a:stretch>
        </p:blipFill>
        <p:spPr>
          <a:xfrm>
            <a:off x="3059712" y="3183664"/>
            <a:ext cx="2742500" cy="1813711"/>
          </a:xfrm>
          <a:prstGeom prst="rect">
            <a:avLst/>
          </a:prstGeom>
          <a:noFill/>
          <a:ln>
            <a:noFill/>
          </a:ln>
        </p:spPr>
      </p:pic>
      <p:pic>
        <p:nvPicPr>
          <p:cNvPr id="681" name="Google Shape;681;p53"/>
          <p:cNvPicPr preferRelativeResize="0"/>
          <p:nvPr/>
        </p:nvPicPr>
        <p:blipFill>
          <a:blip r:embed="rId5">
            <a:alphaModFix/>
          </a:blip>
          <a:stretch>
            <a:fillRect/>
          </a:stretch>
        </p:blipFill>
        <p:spPr>
          <a:xfrm>
            <a:off x="6730450" y="983475"/>
            <a:ext cx="2217058" cy="2200200"/>
          </a:xfrm>
          <a:prstGeom prst="rect">
            <a:avLst/>
          </a:prstGeom>
          <a:noFill/>
          <a:ln>
            <a:noFill/>
          </a:ln>
        </p:spPr>
      </p:pic>
      <p:pic>
        <p:nvPicPr>
          <p:cNvPr id="682" name="Google Shape;682;p53"/>
          <p:cNvPicPr preferRelativeResize="0"/>
          <p:nvPr/>
        </p:nvPicPr>
        <p:blipFill>
          <a:blip r:embed="rId6">
            <a:alphaModFix/>
          </a:blip>
          <a:stretch>
            <a:fillRect/>
          </a:stretch>
        </p:blipFill>
        <p:spPr>
          <a:xfrm>
            <a:off x="296000" y="983473"/>
            <a:ext cx="2742500" cy="2200197"/>
          </a:xfrm>
          <a:prstGeom prst="rect">
            <a:avLst/>
          </a:prstGeom>
          <a:noFill/>
          <a:ln>
            <a:noFill/>
          </a:ln>
        </p:spPr>
      </p:pic>
      <p:pic>
        <p:nvPicPr>
          <p:cNvPr id="683" name="Google Shape;683;p53"/>
          <p:cNvPicPr preferRelativeResize="0"/>
          <p:nvPr/>
        </p:nvPicPr>
        <p:blipFill>
          <a:blip r:embed="rId7">
            <a:alphaModFix/>
          </a:blip>
          <a:stretch>
            <a:fillRect/>
          </a:stretch>
        </p:blipFill>
        <p:spPr>
          <a:xfrm>
            <a:off x="378375" y="3151351"/>
            <a:ext cx="1946200" cy="2073587"/>
          </a:xfrm>
          <a:prstGeom prst="rect">
            <a:avLst/>
          </a:prstGeom>
          <a:noFill/>
          <a:ln>
            <a:noFill/>
          </a:ln>
        </p:spPr>
      </p:pic>
      <p:pic>
        <p:nvPicPr>
          <p:cNvPr id="684" name="Google Shape;684;p53"/>
          <p:cNvPicPr preferRelativeResize="0"/>
          <p:nvPr/>
        </p:nvPicPr>
        <p:blipFill>
          <a:blip r:embed="rId8">
            <a:alphaModFix/>
          </a:blip>
          <a:stretch>
            <a:fillRect/>
          </a:stretch>
        </p:blipFill>
        <p:spPr>
          <a:xfrm>
            <a:off x="3112213" y="1005225"/>
            <a:ext cx="2637488" cy="2156700"/>
          </a:xfrm>
          <a:prstGeom prst="rect">
            <a:avLst/>
          </a:prstGeom>
          <a:noFill/>
          <a:ln>
            <a:noFill/>
          </a:ln>
        </p:spPr>
      </p:pic>
      <p:sp>
        <p:nvSpPr>
          <p:cNvPr id="685" name="Google Shape;685;p53"/>
          <p:cNvSpPr txBox="1"/>
          <p:nvPr/>
        </p:nvSpPr>
        <p:spPr>
          <a:xfrm>
            <a:off x="2324575" y="2861000"/>
            <a:ext cx="154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Florida Launch Sites</a:t>
            </a:r>
            <a:endParaRPr>
              <a:latin typeface="Roboto"/>
              <a:ea typeface="Roboto"/>
              <a:cs typeface="Roboto"/>
              <a:sym typeface="Roboto"/>
            </a:endParaRPr>
          </a:p>
        </p:txBody>
      </p:sp>
      <p:sp>
        <p:nvSpPr>
          <p:cNvPr id="686" name="Google Shape;686;p53"/>
          <p:cNvSpPr txBox="1"/>
          <p:nvPr/>
        </p:nvSpPr>
        <p:spPr>
          <a:xfrm>
            <a:off x="7404300" y="3260475"/>
            <a:ext cx="154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California</a:t>
            </a:r>
            <a:r>
              <a:rPr lang="en">
                <a:latin typeface="Roboto"/>
                <a:ea typeface="Roboto"/>
                <a:cs typeface="Roboto"/>
                <a:sym typeface="Roboto"/>
              </a:rPr>
              <a:t> Launch Sites</a:t>
            </a:r>
            <a:endParaRPr>
              <a:latin typeface="Roboto"/>
              <a:ea typeface="Roboto"/>
              <a:cs typeface="Roboto"/>
              <a:sym typeface="Roboto"/>
            </a:endParaRPr>
          </a:p>
        </p:txBody>
      </p:sp>
      <p:sp>
        <p:nvSpPr>
          <p:cNvPr id="687" name="Google Shape;687;p53"/>
          <p:cNvSpPr txBox="1"/>
          <p:nvPr/>
        </p:nvSpPr>
        <p:spPr>
          <a:xfrm>
            <a:off x="6336325" y="3874325"/>
            <a:ext cx="261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B050"/>
                </a:solidFill>
                <a:latin typeface="Roboto"/>
                <a:ea typeface="Roboto"/>
                <a:cs typeface="Roboto"/>
                <a:sym typeface="Roboto"/>
              </a:rPr>
              <a:t>Green</a:t>
            </a:r>
            <a:r>
              <a:rPr lang="en">
                <a:latin typeface="Roboto"/>
                <a:ea typeface="Roboto"/>
                <a:cs typeface="Roboto"/>
                <a:sym typeface="Roboto"/>
              </a:rPr>
              <a:t> - Successful Launch</a:t>
            </a:r>
            <a:endParaRPr>
              <a:latin typeface="Roboto"/>
              <a:ea typeface="Roboto"/>
              <a:cs typeface="Roboto"/>
              <a:sym typeface="Roboto"/>
            </a:endParaRPr>
          </a:p>
          <a:p>
            <a:pPr indent="0" lvl="0" marL="0" rtl="0" algn="l">
              <a:spcBef>
                <a:spcPts val="0"/>
              </a:spcBef>
              <a:spcAft>
                <a:spcPts val="0"/>
              </a:spcAft>
              <a:buNone/>
            </a:pPr>
            <a:r>
              <a:rPr lang="en">
                <a:solidFill>
                  <a:srgbClr val="FF0000"/>
                </a:solidFill>
                <a:latin typeface="Roboto"/>
                <a:ea typeface="Roboto"/>
                <a:cs typeface="Roboto"/>
                <a:sym typeface="Roboto"/>
              </a:rPr>
              <a:t>Red</a:t>
            </a:r>
            <a:r>
              <a:rPr lang="en">
                <a:latin typeface="Roboto"/>
                <a:ea typeface="Roboto"/>
                <a:cs typeface="Roboto"/>
                <a:sym typeface="Roboto"/>
              </a:rPr>
              <a:t> - Failure</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1" name="Shape 691"/>
        <p:cNvGrpSpPr/>
        <p:nvPr/>
      </p:nvGrpSpPr>
      <p:grpSpPr>
        <a:xfrm>
          <a:off x="0" y="0"/>
          <a:ext cx="0" cy="0"/>
          <a:chOff x="0" y="0"/>
          <a:chExt cx="0" cy="0"/>
        </a:xfrm>
      </p:grpSpPr>
      <p:sp>
        <p:nvSpPr>
          <p:cNvPr id="692" name="Google Shape;692;p54"/>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693" name="Google Shape;693;p54"/>
          <p:cNvSpPr txBox="1"/>
          <p:nvPr/>
        </p:nvSpPr>
        <p:spPr>
          <a:xfrm>
            <a:off x="541125" y="187700"/>
            <a:ext cx="8156700" cy="879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B49CB"/>
              </a:buClr>
              <a:buSzPts val="4000"/>
              <a:buFont typeface="Arial"/>
              <a:buNone/>
            </a:pPr>
            <a:r>
              <a:rPr lang="en" sz="4000">
                <a:solidFill>
                  <a:srgbClr val="0B49CB"/>
                </a:solidFill>
              </a:rPr>
              <a:t>Launch Site distance to landmarks</a:t>
            </a:r>
            <a:endParaRPr sz="3000"/>
          </a:p>
          <a:p>
            <a:pPr indent="0" lvl="0" marL="0" rtl="0" algn="l">
              <a:lnSpc>
                <a:spcPct val="80000"/>
              </a:lnSpc>
              <a:spcBef>
                <a:spcPts val="0"/>
              </a:spcBef>
              <a:spcAft>
                <a:spcPts val="0"/>
              </a:spcAft>
              <a:buClr>
                <a:srgbClr val="0B49CB"/>
              </a:buClr>
              <a:buSzPts val="1710"/>
              <a:buFont typeface="Arial"/>
              <a:buNone/>
            </a:pPr>
            <a:r>
              <a:t/>
            </a:r>
            <a:endParaRPr sz="1610">
              <a:solidFill>
                <a:srgbClr val="0B49CB"/>
              </a:solidFill>
            </a:endParaRPr>
          </a:p>
        </p:txBody>
      </p:sp>
      <p:pic>
        <p:nvPicPr>
          <p:cNvPr id="694" name="Google Shape;694;p54"/>
          <p:cNvPicPr preferRelativeResize="0"/>
          <p:nvPr/>
        </p:nvPicPr>
        <p:blipFill>
          <a:blip r:embed="rId4">
            <a:alphaModFix/>
          </a:blip>
          <a:stretch>
            <a:fillRect/>
          </a:stretch>
        </p:blipFill>
        <p:spPr>
          <a:xfrm>
            <a:off x="131350" y="1004500"/>
            <a:ext cx="3571123" cy="2134149"/>
          </a:xfrm>
          <a:prstGeom prst="rect">
            <a:avLst/>
          </a:prstGeom>
          <a:noFill/>
          <a:ln>
            <a:noFill/>
          </a:ln>
        </p:spPr>
      </p:pic>
      <p:pic>
        <p:nvPicPr>
          <p:cNvPr id="695" name="Google Shape;695;p54"/>
          <p:cNvPicPr preferRelativeResize="0"/>
          <p:nvPr/>
        </p:nvPicPr>
        <p:blipFill>
          <a:blip r:embed="rId5">
            <a:alphaModFix/>
          </a:blip>
          <a:stretch>
            <a:fillRect/>
          </a:stretch>
        </p:blipFill>
        <p:spPr>
          <a:xfrm>
            <a:off x="3750450" y="1004500"/>
            <a:ext cx="3423874" cy="2061910"/>
          </a:xfrm>
          <a:prstGeom prst="rect">
            <a:avLst/>
          </a:prstGeom>
          <a:noFill/>
          <a:ln>
            <a:noFill/>
          </a:ln>
        </p:spPr>
      </p:pic>
      <p:pic>
        <p:nvPicPr>
          <p:cNvPr id="696" name="Google Shape;696;p54"/>
          <p:cNvPicPr preferRelativeResize="0"/>
          <p:nvPr/>
        </p:nvPicPr>
        <p:blipFill>
          <a:blip r:embed="rId6">
            <a:alphaModFix/>
          </a:blip>
          <a:stretch>
            <a:fillRect/>
          </a:stretch>
        </p:blipFill>
        <p:spPr>
          <a:xfrm>
            <a:off x="204975" y="3138650"/>
            <a:ext cx="3423877" cy="2074251"/>
          </a:xfrm>
          <a:prstGeom prst="rect">
            <a:avLst/>
          </a:prstGeom>
          <a:noFill/>
          <a:ln>
            <a:noFill/>
          </a:ln>
        </p:spPr>
      </p:pic>
      <p:pic>
        <p:nvPicPr>
          <p:cNvPr id="697" name="Google Shape;697;p54"/>
          <p:cNvPicPr preferRelativeResize="0"/>
          <p:nvPr/>
        </p:nvPicPr>
        <p:blipFill>
          <a:blip r:embed="rId7">
            <a:alphaModFix/>
          </a:blip>
          <a:stretch>
            <a:fillRect/>
          </a:stretch>
        </p:blipFill>
        <p:spPr>
          <a:xfrm>
            <a:off x="3702475" y="3066400"/>
            <a:ext cx="3423874" cy="2048090"/>
          </a:xfrm>
          <a:prstGeom prst="rect">
            <a:avLst/>
          </a:prstGeom>
          <a:noFill/>
          <a:ln>
            <a:noFill/>
          </a:ln>
        </p:spPr>
      </p:pic>
      <p:sp>
        <p:nvSpPr>
          <p:cNvPr id="698" name="Google Shape;698;p54"/>
          <p:cNvSpPr txBox="1"/>
          <p:nvPr/>
        </p:nvSpPr>
        <p:spPr>
          <a:xfrm>
            <a:off x="1966850" y="2571750"/>
            <a:ext cx="166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Distance to Railways</a:t>
            </a:r>
            <a:endParaRPr b="1" sz="1100"/>
          </a:p>
        </p:txBody>
      </p:sp>
      <p:sp>
        <p:nvSpPr>
          <p:cNvPr id="699" name="Google Shape;699;p54"/>
          <p:cNvSpPr txBox="1"/>
          <p:nvPr/>
        </p:nvSpPr>
        <p:spPr>
          <a:xfrm>
            <a:off x="5464350" y="2524300"/>
            <a:ext cx="166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Distance to Highway</a:t>
            </a:r>
            <a:endParaRPr b="1" sz="1100"/>
          </a:p>
        </p:txBody>
      </p:sp>
      <p:sp>
        <p:nvSpPr>
          <p:cNvPr id="700" name="Google Shape;700;p54"/>
          <p:cNvSpPr txBox="1"/>
          <p:nvPr/>
        </p:nvSpPr>
        <p:spPr>
          <a:xfrm>
            <a:off x="1966850" y="4654150"/>
            <a:ext cx="166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Distance to City</a:t>
            </a:r>
            <a:endParaRPr b="1" sz="1100"/>
          </a:p>
        </p:txBody>
      </p:sp>
      <p:sp>
        <p:nvSpPr>
          <p:cNvPr id="701" name="Google Shape;701;p54"/>
          <p:cNvSpPr txBox="1"/>
          <p:nvPr/>
        </p:nvSpPr>
        <p:spPr>
          <a:xfrm>
            <a:off x="5327125" y="4654150"/>
            <a:ext cx="166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Distance to Coast</a:t>
            </a:r>
            <a:endParaRPr b="1" sz="1100"/>
          </a:p>
        </p:txBody>
      </p:sp>
      <p:sp>
        <p:nvSpPr>
          <p:cNvPr id="702" name="Google Shape;702;p54"/>
          <p:cNvSpPr txBox="1"/>
          <p:nvPr/>
        </p:nvSpPr>
        <p:spPr>
          <a:xfrm>
            <a:off x="6931875" y="2631075"/>
            <a:ext cx="2408700" cy="22140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1100"/>
              </a:spcBef>
              <a:spcAft>
                <a:spcPts val="0"/>
              </a:spcAft>
              <a:buSzPts val="1050"/>
              <a:buChar char="●"/>
            </a:pPr>
            <a:r>
              <a:rPr lang="en" sz="1050">
                <a:highlight>
                  <a:srgbClr val="FFFFFF"/>
                </a:highlight>
              </a:rPr>
              <a:t>Are launch sites in close proximity to railways? - No</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Are launch sites in close proximity to highways? - No</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Are launch sites in close proximity to coastline? - Yes</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Do launch sites keep certain distance away from cities? - Yes</a:t>
            </a:r>
            <a:endParaRPr sz="1050">
              <a:highlight>
                <a:srgbClr val="FFFFFF"/>
              </a:highlight>
            </a:endParaRPr>
          </a:p>
          <a:p>
            <a:pPr indent="0" lvl="0" marL="0" rtl="0" algn="l">
              <a:spcBef>
                <a:spcPts val="1100"/>
              </a:spcBef>
              <a:spcAft>
                <a:spcPts val="0"/>
              </a:spcAft>
              <a:buNone/>
            </a:pPr>
            <a:r>
              <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6" name="Shape 70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0"/>
          <p:cNvSpPr txBox="1"/>
          <p:nvPr>
            <p:ph idx="12" type="sldNum"/>
          </p:nvPr>
        </p:nvSpPr>
        <p:spPr>
          <a:xfrm>
            <a:off x="7473809" y="4796560"/>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3" name="Google Shape;103;p20"/>
          <p:cNvSpPr txBox="1"/>
          <p:nvPr/>
        </p:nvSpPr>
        <p:spPr>
          <a:xfrm>
            <a:off x="621051" y="403988"/>
            <a:ext cx="78975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Introduction</a:t>
            </a:r>
            <a:endParaRPr sz="3000">
              <a:solidFill>
                <a:srgbClr val="0B49CB"/>
              </a:solidFill>
              <a:latin typeface="IBM Plex Mono SemiBold"/>
              <a:ea typeface="IBM Plex Mono SemiBold"/>
              <a:cs typeface="IBM Plex Mono SemiBold"/>
              <a:sym typeface="IBM Plex Mono SemiBold"/>
            </a:endParaRPr>
          </a:p>
        </p:txBody>
      </p:sp>
      <p:sp>
        <p:nvSpPr>
          <p:cNvPr id="104" name="Google Shape;104;p20"/>
          <p:cNvSpPr txBox="1"/>
          <p:nvPr/>
        </p:nvSpPr>
        <p:spPr>
          <a:xfrm>
            <a:off x="621050" y="1147921"/>
            <a:ext cx="8076900" cy="37044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9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Project background and context</a:t>
            </a:r>
            <a:endParaRPr sz="1100"/>
          </a:p>
          <a:p>
            <a:pPr indent="0" lvl="1" marL="342900" marR="0" rtl="0" algn="just">
              <a:lnSpc>
                <a:spcPct val="90000"/>
              </a:lnSpc>
              <a:spcBef>
                <a:spcPts val="1100"/>
              </a:spcBef>
              <a:spcAft>
                <a:spcPts val="0"/>
              </a:spcAft>
              <a:buClr>
                <a:srgbClr val="292929"/>
              </a:buClr>
              <a:buSzPts val="1400"/>
              <a:buFont typeface="Arial"/>
              <a:buNone/>
            </a:pPr>
            <a:r>
              <a:rPr b="0" i="0" lang="en" sz="1400" u="none" cap="none" strike="noStrike">
                <a:solidFill>
                  <a:srgbClr val="292929"/>
                </a:solidFill>
                <a:latin typeface="Arial"/>
                <a:ea typeface="Arial"/>
                <a:cs typeface="Arial"/>
                <a:sym typeface="Arial"/>
              </a:rPr>
              <a:t>SpaceX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spaceX for a rocket launch. This goal of the project is to create a machine learning pipeline to predict if the first stage will land successfully.</a:t>
            </a:r>
            <a:endParaRPr sz="1100"/>
          </a:p>
          <a:p>
            <a:pPr indent="-184150" lvl="0" marL="177800" marR="0" rtl="0" algn="l">
              <a:lnSpc>
                <a:spcPct val="9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Problems you want to find answers</a:t>
            </a:r>
            <a:endParaRPr sz="1100"/>
          </a:p>
          <a:p>
            <a:pPr indent="-177800" lvl="1" marL="520700" marR="0" rtl="0" algn="l">
              <a:lnSpc>
                <a:spcPct val="9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What factors determine if the rocket will land successfully?</a:t>
            </a:r>
            <a:endParaRPr sz="1100"/>
          </a:p>
          <a:p>
            <a:pPr indent="-177800" lvl="1" marL="520700" marR="0" rtl="0" algn="l">
              <a:lnSpc>
                <a:spcPct val="9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 </a:t>
            </a:r>
            <a:r>
              <a:rPr lang="en">
                <a:solidFill>
                  <a:srgbClr val="292929"/>
                </a:solidFill>
              </a:rPr>
              <a:t>What is the effect of each relationship of rockets will land successfully?</a:t>
            </a:r>
            <a:endParaRPr sz="700"/>
          </a:p>
          <a:p>
            <a:pPr indent="-177800" lvl="1" marL="520700" marR="0" rtl="0" algn="l">
              <a:lnSpc>
                <a:spcPct val="9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What </a:t>
            </a:r>
            <a:r>
              <a:rPr lang="en">
                <a:solidFill>
                  <a:srgbClr val="292929"/>
                </a:solidFill>
              </a:rPr>
              <a:t>are the </a:t>
            </a:r>
            <a:r>
              <a:rPr b="0" i="0" lang="en" sz="1400" u="none" cap="none" strike="noStrike">
                <a:solidFill>
                  <a:srgbClr val="292929"/>
                </a:solidFill>
                <a:latin typeface="Arial"/>
                <a:ea typeface="Arial"/>
                <a:cs typeface="Arial"/>
                <a:sym typeface="Arial"/>
              </a:rPr>
              <a:t>conditions needs to be in place to ensure a successful landing program.</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0" name="Shape 710"/>
        <p:cNvGrpSpPr/>
        <p:nvPr/>
      </p:nvGrpSpPr>
      <p:grpSpPr>
        <a:xfrm>
          <a:off x="0" y="0"/>
          <a:ext cx="0" cy="0"/>
          <a:chOff x="0" y="0"/>
          <a:chExt cx="0" cy="0"/>
        </a:xfrm>
      </p:grpSpPr>
      <p:sp>
        <p:nvSpPr>
          <p:cNvPr id="711" name="Google Shape;711;p56"/>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712" name="Google Shape;712;p56"/>
          <p:cNvSpPr txBox="1"/>
          <p:nvPr/>
        </p:nvSpPr>
        <p:spPr>
          <a:xfrm>
            <a:off x="541125" y="187707"/>
            <a:ext cx="7886700" cy="627900"/>
          </a:xfrm>
          <a:prstGeom prst="rect">
            <a:avLst/>
          </a:prstGeom>
          <a:noFill/>
          <a:ln>
            <a:noFill/>
          </a:ln>
        </p:spPr>
        <p:txBody>
          <a:bodyPr anchorCtr="0" anchor="ctr" bIns="34275" lIns="68575" spcFirstLastPara="1" rIns="68575" wrap="square" tIns="34275">
            <a:normAutofit fontScale="47500"/>
          </a:bodyPr>
          <a:lstStyle/>
          <a:p>
            <a:pPr indent="0" lvl="0" marL="0" rtl="0" algn="l">
              <a:lnSpc>
                <a:spcPct val="90000"/>
              </a:lnSpc>
              <a:spcBef>
                <a:spcPts val="0"/>
              </a:spcBef>
              <a:spcAft>
                <a:spcPts val="0"/>
              </a:spcAft>
              <a:buClr>
                <a:srgbClr val="0B49CB"/>
              </a:buClr>
              <a:buSzPct val="100000"/>
              <a:buFont typeface="Arial"/>
              <a:buNone/>
            </a:pPr>
            <a:r>
              <a:rPr lang="en" sz="4000">
                <a:solidFill>
                  <a:srgbClr val="0B49CB"/>
                </a:solidFill>
              </a:rPr>
              <a:t>Pie chart showing the success percentage achieved by each launch site</a:t>
            </a:r>
            <a:endParaRPr sz="3754"/>
          </a:p>
          <a:p>
            <a:pPr indent="0" lvl="0" marL="0" rtl="0" algn="l">
              <a:lnSpc>
                <a:spcPct val="90000"/>
              </a:lnSpc>
              <a:spcBef>
                <a:spcPts val="0"/>
              </a:spcBef>
              <a:spcAft>
                <a:spcPts val="0"/>
              </a:spcAft>
              <a:buClr>
                <a:srgbClr val="0B49CB"/>
              </a:buClr>
              <a:buSzPct val="100000"/>
              <a:buFont typeface="Arial"/>
              <a:buNone/>
            </a:pPr>
            <a:r>
              <a:t/>
            </a:r>
            <a:endParaRPr sz="3600">
              <a:solidFill>
                <a:srgbClr val="0B49CB"/>
              </a:solidFill>
            </a:endParaRPr>
          </a:p>
        </p:txBody>
      </p:sp>
      <p:sp>
        <p:nvSpPr>
          <p:cNvPr id="713" name="Google Shape;713;p56"/>
          <p:cNvSpPr txBox="1"/>
          <p:nvPr/>
        </p:nvSpPr>
        <p:spPr>
          <a:xfrm>
            <a:off x="262050" y="4370575"/>
            <a:ext cx="8592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From the pie chart we can observe that KSC LC - 39 A has the most successful launch from all the sites.</a:t>
            </a:r>
            <a:endParaRPr sz="1500"/>
          </a:p>
        </p:txBody>
      </p:sp>
      <p:pic>
        <p:nvPicPr>
          <p:cNvPr id="714" name="Google Shape;714;p56"/>
          <p:cNvPicPr preferRelativeResize="0"/>
          <p:nvPr/>
        </p:nvPicPr>
        <p:blipFill>
          <a:blip r:embed="rId4">
            <a:alphaModFix/>
          </a:blip>
          <a:stretch>
            <a:fillRect/>
          </a:stretch>
        </p:blipFill>
        <p:spPr>
          <a:xfrm>
            <a:off x="141725" y="1090957"/>
            <a:ext cx="8839199" cy="30042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8" name="Shape 718"/>
        <p:cNvGrpSpPr/>
        <p:nvPr/>
      </p:nvGrpSpPr>
      <p:grpSpPr>
        <a:xfrm>
          <a:off x="0" y="0"/>
          <a:ext cx="0" cy="0"/>
          <a:chOff x="0" y="0"/>
          <a:chExt cx="0" cy="0"/>
        </a:xfrm>
      </p:grpSpPr>
      <p:sp>
        <p:nvSpPr>
          <p:cNvPr id="719" name="Google Shape;719;p57"/>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720" name="Google Shape;720;p57"/>
          <p:cNvSpPr txBox="1"/>
          <p:nvPr/>
        </p:nvSpPr>
        <p:spPr>
          <a:xfrm>
            <a:off x="541125" y="187707"/>
            <a:ext cx="7886700" cy="627900"/>
          </a:xfrm>
          <a:prstGeom prst="rect">
            <a:avLst/>
          </a:prstGeom>
          <a:noFill/>
          <a:ln>
            <a:noFill/>
          </a:ln>
        </p:spPr>
        <p:txBody>
          <a:bodyPr anchorCtr="0" anchor="ctr" bIns="34275" lIns="68575" spcFirstLastPara="1" rIns="68575" wrap="square" tIns="34275">
            <a:normAutofit fontScale="47500"/>
          </a:bodyPr>
          <a:lstStyle/>
          <a:p>
            <a:pPr indent="0" lvl="0" marL="0" rtl="0" algn="l">
              <a:lnSpc>
                <a:spcPct val="90000"/>
              </a:lnSpc>
              <a:spcBef>
                <a:spcPts val="0"/>
              </a:spcBef>
              <a:spcAft>
                <a:spcPts val="0"/>
              </a:spcAft>
              <a:buClr>
                <a:srgbClr val="0B49CB"/>
              </a:buClr>
              <a:buSzPct val="100000"/>
              <a:buFont typeface="Arial"/>
              <a:buNone/>
            </a:pPr>
            <a:r>
              <a:rPr lang="en" sz="4000">
                <a:solidFill>
                  <a:srgbClr val="0B49CB"/>
                </a:solidFill>
              </a:rPr>
              <a:t>Pie chart showing the Launch site with the highest launch success ratio</a:t>
            </a:r>
            <a:endParaRPr sz="3754"/>
          </a:p>
          <a:p>
            <a:pPr indent="0" lvl="0" marL="0" rtl="0" algn="l">
              <a:lnSpc>
                <a:spcPct val="90000"/>
              </a:lnSpc>
              <a:spcBef>
                <a:spcPts val="0"/>
              </a:spcBef>
              <a:spcAft>
                <a:spcPts val="0"/>
              </a:spcAft>
              <a:buClr>
                <a:srgbClr val="0B49CB"/>
              </a:buClr>
              <a:buSzPct val="100000"/>
              <a:buFont typeface="Arial"/>
              <a:buNone/>
            </a:pPr>
            <a:r>
              <a:t/>
            </a:r>
            <a:endParaRPr sz="3600">
              <a:solidFill>
                <a:srgbClr val="0B49CB"/>
              </a:solidFill>
            </a:endParaRPr>
          </a:p>
        </p:txBody>
      </p:sp>
      <p:pic>
        <p:nvPicPr>
          <p:cNvPr id="721" name="Google Shape;721;p57"/>
          <p:cNvPicPr preferRelativeResize="0"/>
          <p:nvPr/>
        </p:nvPicPr>
        <p:blipFill>
          <a:blip r:embed="rId4">
            <a:alphaModFix/>
          </a:blip>
          <a:stretch>
            <a:fillRect/>
          </a:stretch>
        </p:blipFill>
        <p:spPr>
          <a:xfrm>
            <a:off x="152400" y="968007"/>
            <a:ext cx="8839204" cy="3124797"/>
          </a:xfrm>
          <a:prstGeom prst="rect">
            <a:avLst/>
          </a:prstGeom>
          <a:noFill/>
          <a:ln>
            <a:noFill/>
          </a:ln>
        </p:spPr>
      </p:pic>
      <p:sp>
        <p:nvSpPr>
          <p:cNvPr id="722" name="Google Shape;722;p57"/>
          <p:cNvSpPr txBox="1"/>
          <p:nvPr/>
        </p:nvSpPr>
        <p:spPr>
          <a:xfrm>
            <a:off x="262050" y="4370575"/>
            <a:ext cx="859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From the pie chart we can observe that KSC LC - 39 A achieved  76.9 % success rate.</a:t>
            </a:r>
            <a:endParaRPr sz="1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58"/>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728" name="Google Shape;728;p58"/>
          <p:cNvSpPr txBox="1"/>
          <p:nvPr/>
        </p:nvSpPr>
        <p:spPr>
          <a:xfrm>
            <a:off x="541125" y="187707"/>
            <a:ext cx="7886700" cy="627900"/>
          </a:xfrm>
          <a:prstGeom prst="rect">
            <a:avLst/>
          </a:prstGeom>
          <a:noFill/>
          <a:ln>
            <a:noFill/>
          </a:ln>
        </p:spPr>
        <p:txBody>
          <a:bodyPr anchorCtr="0" anchor="ctr" bIns="34275" lIns="68575" spcFirstLastPara="1" rIns="68575" wrap="square" tIns="34275">
            <a:normAutofit fontScale="55000" lnSpcReduction="20000"/>
          </a:bodyPr>
          <a:lstStyle/>
          <a:p>
            <a:pPr indent="0" lvl="0" marL="0" rtl="0" algn="l">
              <a:lnSpc>
                <a:spcPct val="90000"/>
              </a:lnSpc>
              <a:spcBef>
                <a:spcPts val="0"/>
              </a:spcBef>
              <a:spcAft>
                <a:spcPts val="0"/>
              </a:spcAft>
              <a:buClr>
                <a:srgbClr val="0B49CB"/>
              </a:buClr>
              <a:buSzPct val="100000"/>
              <a:buFont typeface="Arial"/>
              <a:buNone/>
            </a:pPr>
            <a:r>
              <a:rPr lang="en" sz="2500">
                <a:solidFill>
                  <a:srgbClr val="0B49CB"/>
                </a:solidFill>
              </a:rPr>
              <a:t>Scatter plot of Payload vs Launch Outcome for all sites, with different payload selected in the range slider</a:t>
            </a:r>
            <a:endParaRPr sz="3754"/>
          </a:p>
          <a:p>
            <a:pPr indent="0" lvl="0" marL="0" rtl="0" algn="l">
              <a:lnSpc>
                <a:spcPct val="90000"/>
              </a:lnSpc>
              <a:spcBef>
                <a:spcPts val="0"/>
              </a:spcBef>
              <a:spcAft>
                <a:spcPts val="0"/>
              </a:spcAft>
              <a:buClr>
                <a:srgbClr val="0B49CB"/>
              </a:buClr>
              <a:buSzPct val="100000"/>
              <a:buFont typeface="Arial"/>
              <a:buNone/>
            </a:pPr>
            <a:r>
              <a:t/>
            </a:r>
            <a:endParaRPr sz="3600">
              <a:solidFill>
                <a:srgbClr val="0B49CB"/>
              </a:solidFill>
            </a:endParaRPr>
          </a:p>
        </p:txBody>
      </p:sp>
      <p:pic>
        <p:nvPicPr>
          <p:cNvPr id="729" name="Google Shape;729;p58"/>
          <p:cNvPicPr preferRelativeResize="0"/>
          <p:nvPr/>
        </p:nvPicPr>
        <p:blipFill>
          <a:blip r:embed="rId4">
            <a:alphaModFix/>
          </a:blip>
          <a:stretch>
            <a:fillRect/>
          </a:stretch>
        </p:blipFill>
        <p:spPr>
          <a:xfrm>
            <a:off x="4234575" y="3136350"/>
            <a:ext cx="4543698" cy="1934626"/>
          </a:xfrm>
          <a:prstGeom prst="rect">
            <a:avLst/>
          </a:prstGeom>
          <a:noFill/>
          <a:ln>
            <a:noFill/>
          </a:ln>
        </p:spPr>
      </p:pic>
      <p:pic>
        <p:nvPicPr>
          <p:cNvPr id="730" name="Google Shape;730;p58"/>
          <p:cNvPicPr preferRelativeResize="0"/>
          <p:nvPr/>
        </p:nvPicPr>
        <p:blipFill>
          <a:blip r:embed="rId5">
            <a:alphaModFix/>
          </a:blip>
          <a:stretch>
            <a:fillRect/>
          </a:stretch>
        </p:blipFill>
        <p:spPr>
          <a:xfrm>
            <a:off x="149750" y="980175"/>
            <a:ext cx="4747827" cy="2019224"/>
          </a:xfrm>
          <a:prstGeom prst="rect">
            <a:avLst/>
          </a:prstGeom>
          <a:noFill/>
          <a:ln>
            <a:noFill/>
          </a:ln>
        </p:spPr>
      </p:pic>
      <p:sp>
        <p:nvSpPr>
          <p:cNvPr id="731" name="Google Shape;731;p58"/>
          <p:cNvSpPr txBox="1"/>
          <p:nvPr/>
        </p:nvSpPr>
        <p:spPr>
          <a:xfrm>
            <a:off x="262050" y="3313150"/>
            <a:ext cx="3566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From the graph we can observe that success rate is more for low payloads than higher payloads.</a:t>
            </a:r>
            <a:endParaRPr sz="1500"/>
          </a:p>
        </p:txBody>
      </p:sp>
      <p:sp>
        <p:nvSpPr>
          <p:cNvPr id="732" name="Google Shape;732;p58"/>
          <p:cNvSpPr txBox="1"/>
          <p:nvPr/>
        </p:nvSpPr>
        <p:spPr>
          <a:xfrm>
            <a:off x="5381775" y="1155475"/>
            <a:ext cx="3643500" cy="265200"/>
          </a:xfrm>
          <a:prstGeom prst="rect">
            <a:avLst/>
          </a:prstGeom>
          <a:noFill/>
          <a:ln>
            <a:noFill/>
          </a:ln>
        </p:spPr>
        <p:txBody>
          <a:bodyPr anchorCtr="0" anchor="t" bIns="0" lIns="0" spcFirstLastPara="1" rIns="0" wrap="square" tIns="4550">
            <a:noAutofit/>
          </a:bodyPr>
          <a:lstStyle/>
          <a:p>
            <a:pPr indent="0" lvl="0" marL="0" marR="0" rtl="0" algn="l">
              <a:lnSpc>
                <a:spcPct val="98000"/>
              </a:lnSpc>
              <a:spcBef>
                <a:spcPts val="0"/>
              </a:spcBef>
              <a:spcAft>
                <a:spcPts val="0"/>
              </a:spcAft>
              <a:buClr>
                <a:srgbClr val="000000"/>
              </a:buClr>
              <a:buSzPts val="1800"/>
              <a:buFont typeface="Gill Sans"/>
              <a:buNone/>
            </a:pPr>
            <a:r>
              <a:rPr i="0" lang="en" sz="1600" u="none">
                <a:solidFill>
                  <a:srgbClr val="000000"/>
                </a:solidFill>
              </a:rPr>
              <a:t>Low weighted payload  0kg – 4000kg</a:t>
            </a:r>
            <a:endParaRPr sz="1200"/>
          </a:p>
        </p:txBody>
      </p:sp>
      <p:cxnSp>
        <p:nvCxnSpPr>
          <p:cNvPr id="733" name="Google Shape;733;p58"/>
          <p:cNvCxnSpPr>
            <a:endCxn id="732" idx="1"/>
          </p:cNvCxnSpPr>
          <p:nvPr/>
        </p:nvCxnSpPr>
        <p:spPr>
          <a:xfrm flipH="1" rot="10800000">
            <a:off x="4887075" y="1288075"/>
            <a:ext cx="494700" cy="16500"/>
          </a:xfrm>
          <a:prstGeom prst="straightConnector1">
            <a:avLst/>
          </a:prstGeom>
          <a:noFill/>
          <a:ln cap="flat" cmpd="sng" w="9525">
            <a:solidFill>
              <a:schemeClr val="dk2"/>
            </a:solidFill>
            <a:prstDash val="solid"/>
            <a:round/>
            <a:headEnd len="med" w="med" type="none"/>
            <a:tailEnd len="med" w="med" type="triangle"/>
          </a:ln>
        </p:spPr>
      </p:cxnSp>
      <p:sp>
        <p:nvSpPr>
          <p:cNvPr id="734" name="Google Shape;734;p58"/>
          <p:cNvSpPr txBox="1"/>
          <p:nvPr/>
        </p:nvSpPr>
        <p:spPr>
          <a:xfrm>
            <a:off x="5085050" y="2734200"/>
            <a:ext cx="4059000" cy="265200"/>
          </a:xfrm>
          <a:prstGeom prst="rect">
            <a:avLst/>
          </a:prstGeom>
          <a:noFill/>
          <a:ln>
            <a:noFill/>
          </a:ln>
        </p:spPr>
        <p:txBody>
          <a:bodyPr anchorCtr="0" anchor="t" bIns="0" lIns="0" spcFirstLastPara="1" rIns="0" wrap="square" tIns="4550">
            <a:noAutofit/>
          </a:bodyPr>
          <a:lstStyle/>
          <a:p>
            <a:pPr indent="0" lvl="0" marL="0" marR="0" rtl="0" algn="l">
              <a:lnSpc>
                <a:spcPct val="98000"/>
              </a:lnSpc>
              <a:spcBef>
                <a:spcPts val="0"/>
              </a:spcBef>
              <a:spcAft>
                <a:spcPts val="0"/>
              </a:spcAft>
              <a:buClr>
                <a:srgbClr val="000000"/>
              </a:buClr>
              <a:buSzPts val="1800"/>
              <a:buFont typeface="Gill Sans"/>
              <a:buNone/>
            </a:pPr>
            <a:r>
              <a:rPr lang="en" sz="1600"/>
              <a:t>Heigh</a:t>
            </a:r>
            <a:r>
              <a:rPr i="0" lang="en" sz="1600" u="none">
                <a:solidFill>
                  <a:srgbClr val="000000"/>
                </a:solidFill>
              </a:rPr>
              <a:t> weighted payload  4000kg – </a:t>
            </a:r>
            <a:r>
              <a:rPr lang="en" sz="1600"/>
              <a:t>1000</a:t>
            </a:r>
            <a:r>
              <a:rPr i="0" lang="en" sz="1600" u="none">
                <a:solidFill>
                  <a:srgbClr val="000000"/>
                </a:solidFill>
              </a:rPr>
              <a:t>0kg</a:t>
            </a:r>
            <a:endParaRPr sz="1200"/>
          </a:p>
        </p:txBody>
      </p:sp>
      <p:cxnSp>
        <p:nvCxnSpPr>
          <p:cNvPr id="735" name="Google Shape;735;p58"/>
          <p:cNvCxnSpPr>
            <a:stCxn id="734" idx="2"/>
          </p:cNvCxnSpPr>
          <p:nvPr/>
        </p:nvCxnSpPr>
        <p:spPr>
          <a:xfrm>
            <a:off x="7114550" y="2999400"/>
            <a:ext cx="11700" cy="18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9" name="Shape 739"/>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3" name="Shape 743"/>
        <p:cNvGrpSpPr/>
        <p:nvPr/>
      </p:nvGrpSpPr>
      <p:grpSpPr>
        <a:xfrm>
          <a:off x="0" y="0"/>
          <a:ext cx="0" cy="0"/>
          <a:chOff x="0" y="0"/>
          <a:chExt cx="0" cy="0"/>
        </a:xfrm>
      </p:grpSpPr>
      <p:sp>
        <p:nvSpPr>
          <p:cNvPr id="744" name="Google Shape;744;p60"/>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745" name="Google Shape;745;p60"/>
          <p:cNvSpPr txBox="1"/>
          <p:nvPr/>
        </p:nvSpPr>
        <p:spPr>
          <a:xfrm>
            <a:off x="541125" y="187707"/>
            <a:ext cx="7886700" cy="627900"/>
          </a:xfrm>
          <a:prstGeom prst="rect">
            <a:avLst/>
          </a:prstGeom>
          <a:noFill/>
          <a:ln>
            <a:noFill/>
          </a:ln>
        </p:spPr>
        <p:txBody>
          <a:bodyPr anchorCtr="0" anchor="ctr" bIns="34275" lIns="68575" spcFirstLastPara="1" rIns="68575" wrap="square" tIns="34275">
            <a:normAutofit fontScale="70000" lnSpcReduction="20000"/>
          </a:bodyPr>
          <a:lstStyle/>
          <a:p>
            <a:pPr indent="0" lvl="0" marL="0" rtl="0" algn="l">
              <a:lnSpc>
                <a:spcPct val="90000"/>
              </a:lnSpc>
              <a:spcBef>
                <a:spcPts val="0"/>
              </a:spcBef>
              <a:spcAft>
                <a:spcPts val="0"/>
              </a:spcAft>
              <a:buClr>
                <a:srgbClr val="0B49CB"/>
              </a:buClr>
              <a:buSzPct val="100000"/>
              <a:buFont typeface="Arial"/>
              <a:buNone/>
            </a:pPr>
            <a:r>
              <a:rPr lang="en" sz="3700">
                <a:solidFill>
                  <a:srgbClr val="0B49CB"/>
                </a:solidFill>
              </a:rPr>
              <a:t>Classification Accuracy</a:t>
            </a:r>
            <a:endParaRPr sz="3754"/>
          </a:p>
          <a:p>
            <a:pPr indent="0" lvl="0" marL="0" rtl="0" algn="l">
              <a:lnSpc>
                <a:spcPct val="90000"/>
              </a:lnSpc>
              <a:spcBef>
                <a:spcPts val="0"/>
              </a:spcBef>
              <a:spcAft>
                <a:spcPts val="0"/>
              </a:spcAft>
              <a:buClr>
                <a:srgbClr val="0B49CB"/>
              </a:buClr>
              <a:buSzPct val="100000"/>
              <a:buFont typeface="Arial"/>
              <a:buNone/>
            </a:pPr>
            <a:r>
              <a:t/>
            </a:r>
            <a:endParaRPr sz="3600">
              <a:solidFill>
                <a:srgbClr val="0B49CB"/>
              </a:solidFill>
            </a:endParaRPr>
          </a:p>
        </p:txBody>
      </p:sp>
      <p:sp>
        <p:nvSpPr>
          <p:cNvPr id="746" name="Google Shape;746;p60"/>
          <p:cNvSpPr txBox="1"/>
          <p:nvPr/>
        </p:nvSpPr>
        <p:spPr>
          <a:xfrm>
            <a:off x="792100" y="4161675"/>
            <a:ext cx="7127100" cy="683400"/>
          </a:xfrm>
          <a:prstGeom prst="rect">
            <a:avLst/>
          </a:prstGeom>
          <a:noFill/>
          <a:ln>
            <a:noFill/>
          </a:ln>
        </p:spPr>
        <p:txBody>
          <a:bodyPr anchorCtr="0" anchor="t" bIns="91425" lIns="91425" spcFirstLastPara="1" rIns="91425" wrap="square" tIns="91425">
            <a:spAutoFit/>
          </a:bodyPr>
          <a:lstStyle/>
          <a:p>
            <a:pPr indent="-203200" lvl="0" marL="228600" rtl="0" algn="l">
              <a:lnSpc>
                <a:spcPct val="90000"/>
              </a:lnSpc>
              <a:spcBef>
                <a:spcPts val="0"/>
              </a:spcBef>
              <a:spcAft>
                <a:spcPts val="0"/>
              </a:spcAft>
              <a:buSzPts val="1800"/>
              <a:buChar char="•"/>
            </a:pPr>
            <a:r>
              <a:rPr lang="en" sz="1800"/>
              <a:t>The decision tree classifier is the model with the highest classification accuracy</a:t>
            </a:r>
            <a:endParaRPr>
              <a:latin typeface="Roboto"/>
              <a:ea typeface="Roboto"/>
              <a:cs typeface="Roboto"/>
              <a:sym typeface="Roboto"/>
            </a:endParaRPr>
          </a:p>
        </p:txBody>
      </p:sp>
      <p:graphicFrame>
        <p:nvGraphicFramePr>
          <p:cNvPr id="747" name="Google Shape;747;p60"/>
          <p:cNvGraphicFramePr/>
          <p:nvPr/>
        </p:nvGraphicFramePr>
        <p:xfrm>
          <a:off x="43550" y="1041800"/>
          <a:ext cx="3000000" cy="3000000"/>
        </p:xfrm>
        <a:graphic>
          <a:graphicData uri="http://schemas.openxmlformats.org/drawingml/2006/table">
            <a:tbl>
              <a:tblPr>
                <a:noFill/>
                <a:tableStyleId>{EEC5E710-6359-46C8-A5A7-17D2B0C760AF}</a:tableStyleId>
              </a:tblPr>
              <a:tblGrid>
                <a:gridCol w="1349000"/>
                <a:gridCol w="1349000"/>
                <a:gridCol w="1349000"/>
              </a:tblGrid>
              <a:tr h="418700">
                <a:tc>
                  <a:txBody>
                    <a:bodyPr/>
                    <a:lstStyle/>
                    <a:p>
                      <a:pPr indent="0" lvl="0" marL="0" rtl="0" algn="l">
                        <a:spcBef>
                          <a:spcPts val="0"/>
                        </a:spcBef>
                        <a:spcAft>
                          <a:spcPts val="0"/>
                        </a:spcAft>
                        <a:buNone/>
                      </a:pPr>
                      <a:r>
                        <a:rPr lang="en"/>
                        <a:t>`Algorithm</a:t>
                      </a:r>
                      <a:endParaRPr/>
                    </a:p>
                  </a:txBody>
                  <a:tcPr marT="91425" marB="91425" marR="91425" marL="91425">
                    <a:solidFill>
                      <a:schemeClr val="accent2"/>
                    </a:solidFill>
                  </a:tcPr>
                </a:tc>
                <a:tc>
                  <a:txBody>
                    <a:bodyPr/>
                    <a:lstStyle/>
                    <a:p>
                      <a:pPr indent="0" lvl="0" marL="0" rtl="0" algn="l">
                        <a:spcBef>
                          <a:spcPts val="0"/>
                        </a:spcBef>
                        <a:spcAft>
                          <a:spcPts val="0"/>
                        </a:spcAft>
                        <a:buNone/>
                      </a:pPr>
                      <a:r>
                        <a:rPr lang="en"/>
                        <a:t>Accuracy</a:t>
                      </a:r>
                      <a:endParaRPr/>
                    </a:p>
                  </a:txBody>
                  <a:tcPr marT="91425" marB="91425" marR="91425" marL="91425">
                    <a:solidFill>
                      <a:schemeClr val="accent2"/>
                    </a:solidFill>
                  </a:tcPr>
                </a:tc>
                <a:tc>
                  <a:txBody>
                    <a:bodyPr/>
                    <a:lstStyle/>
                    <a:p>
                      <a:pPr indent="0" lvl="0" marL="0" rtl="0" algn="l">
                        <a:spcBef>
                          <a:spcPts val="0"/>
                        </a:spcBef>
                        <a:spcAft>
                          <a:spcPts val="0"/>
                        </a:spcAft>
                        <a:buNone/>
                      </a:pPr>
                      <a:r>
                        <a:rPr lang="en"/>
                        <a:t>Accuracy on Test Data</a:t>
                      </a:r>
                      <a:endParaRPr/>
                    </a:p>
                  </a:txBody>
                  <a:tcPr marT="91425" marB="91425" marR="91425" marL="91425">
                    <a:solidFill>
                      <a:schemeClr val="accent2"/>
                    </a:solidFill>
                  </a:tcPr>
                </a:tc>
              </a:tr>
              <a:tr h="418700">
                <a:tc>
                  <a:txBody>
                    <a:bodyPr/>
                    <a:lstStyle/>
                    <a:p>
                      <a:pPr indent="0" lvl="0" marL="0" rtl="0" algn="l">
                        <a:spcBef>
                          <a:spcPts val="0"/>
                        </a:spcBef>
                        <a:spcAft>
                          <a:spcPts val="0"/>
                        </a:spcAft>
                        <a:buNone/>
                      </a:pPr>
                      <a:r>
                        <a:rPr lang="en"/>
                        <a:t>Logistic Regression</a:t>
                      </a:r>
                      <a:endParaRPr/>
                    </a:p>
                  </a:txBody>
                  <a:tcPr marT="91425" marB="91425" marR="91425" marL="91425">
                    <a:solidFill>
                      <a:srgbClr val="F6A21D"/>
                    </a:solidFill>
                  </a:tcPr>
                </a:tc>
                <a:tc>
                  <a:txBody>
                    <a:bodyPr/>
                    <a:lstStyle/>
                    <a:p>
                      <a:pPr indent="0" lvl="0" marL="0" rtl="0" algn="l">
                        <a:spcBef>
                          <a:spcPts val="0"/>
                        </a:spcBef>
                        <a:spcAft>
                          <a:spcPts val="0"/>
                        </a:spcAft>
                        <a:buNone/>
                      </a:pPr>
                      <a:r>
                        <a:rPr lang="en"/>
                        <a:t>0.8464</a:t>
                      </a:r>
                      <a:endParaRPr/>
                    </a:p>
                  </a:txBody>
                  <a:tcPr marT="91425" marB="91425" marR="91425" marL="91425"/>
                </a:tc>
                <a:tc>
                  <a:txBody>
                    <a:bodyPr/>
                    <a:lstStyle/>
                    <a:p>
                      <a:pPr indent="0" lvl="0" marL="0" rtl="0" algn="l">
                        <a:spcBef>
                          <a:spcPts val="0"/>
                        </a:spcBef>
                        <a:spcAft>
                          <a:spcPts val="0"/>
                        </a:spcAft>
                        <a:buNone/>
                      </a:pPr>
                      <a:r>
                        <a:rPr lang="en"/>
                        <a:t>0.8333</a:t>
                      </a:r>
                      <a:endParaRPr/>
                    </a:p>
                  </a:txBody>
                  <a:tcPr marT="91425" marB="91425" marR="91425" marL="91425"/>
                </a:tc>
              </a:tr>
              <a:tr h="272150">
                <a:tc>
                  <a:txBody>
                    <a:bodyPr/>
                    <a:lstStyle/>
                    <a:p>
                      <a:pPr indent="0" lvl="0" marL="0" rtl="0" algn="l">
                        <a:spcBef>
                          <a:spcPts val="0"/>
                        </a:spcBef>
                        <a:spcAft>
                          <a:spcPts val="0"/>
                        </a:spcAft>
                        <a:buNone/>
                      </a:pPr>
                      <a:r>
                        <a:rPr lang="en"/>
                        <a:t>SVM</a:t>
                      </a:r>
                      <a:endParaRPr/>
                    </a:p>
                  </a:txBody>
                  <a:tcPr marT="91425" marB="91425" marR="91425" marL="91425">
                    <a:solidFill>
                      <a:srgbClr val="F6A21D"/>
                    </a:solidFill>
                  </a:tcPr>
                </a:tc>
                <a:tc>
                  <a:txBody>
                    <a:bodyPr/>
                    <a:lstStyle/>
                    <a:p>
                      <a:pPr indent="0" lvl="0" marL="0" rtl="0" algn="l">
                        <a:spcBef>
                          <a:spcPts val="0"/>
                        </a:spcBef>
                        <a:spcAft>
                          <a:spcPts val="0"/>
                        </a:spcAft>
                        <a:buNone/>
                      </a:pPr>
                      <a:r>
                        <a:rPr lang="en"/>
                        <a:t>0.8482</a:t>
                      </a:r>
                      <a:endParaRPr/>
                    </a:p>
                  </a:txBody>
                  <a:tcPr marT="91425" marB="91425" marR="91425" marL="91425"/>
                </a:tc>
                <a:tc>
                  <a:txBody>
                    <a:bodyPr/>
                    <a:lstStyle/>
                    <a:p>
                      <a:pPr indent="0" lvl="0" marL="0" rtl="0" algn="l">
                        <a:spcBef>
                          <a:spcPts val="0"/>
                        </a:spcBef>
                        <a:spcAft>
                          <a:spcPts val="0"/>
                        </a:spcAft>
                        <a:buNone/>
                      </a:pPr>
                      <a:r>
                        <a:rPr lang="en"/>
                        <a:t>0.833</a:t>
                      </a:r>
                      <a:endParaRPr/>
                    </a:p>
                  </a:txBody>
                  <a:tcPr marT="91425" marB="91425" marR="91425" marL="91425"/>
                </a:tc>
              </a:tr>
              <a:tr h="272150">
                <a:tc>
                  <a:txBody>
                    <a:bodyPr/>
                    <a:lstStyle/>
                    <a:p>
                      <a:pPr indent="0" lvl="0" marL="0" rtl="0" algn="l">
                        <a:spcBef>
                          <a:spcPts val="0"/>
                        </a:spcBef>
                        <a:spcAft>
                          <a:spcPts val="0"/>
                        </a:spcAft>
                        <a:buNone/>
                      </a:pPr>
                      <a:r>
                        <a:rPr lang="en"/>
                        <a:t>KN</a:t>
                      </a:r>
                      <a:endParaRPr/>
                    </a:p>
                  </a:txBody>
                  <a:tcPr marT="91425" marB="91425" marR="91425" marL="91425">
                    <a:solidFill>
                      <a:srgbClr val="F6A21D"/>
                    </a:solidFill>
                  </a:tcPr>
                </a:tc>
                <a:tc>
                  <a:txBody>
                    <a:bodyPr/>
                    <a:lstStyle/>
                    <a:p>
                      <a:pPr indent="0" lvl="0" marL="0" rtl="0" algn="l">
                        <a:spcBef>
                          <a:spcPts val="0"/>
                        </a:spcBef>
                        <a:spcAft>
                          <a:spcPts val="0"/>
                        </a:spcAft>
                        <a:buNone/>
                      </a:pPr>
                      <a:r>
                        <a:rPr lang="en"/>
                        <a:t>0.8482</a:t>
                      </a:r>
                      <a:endParaRPr/>
                    </a:p>
                  </a:txBody>
                  <a:tcPr marT="91425" marB="91425" marR="91425" marL="91425"/>
                </a:tc>
                <a:tc>
                  <a:txBody>
                    <a:bodyPr/>
                    <a:lstStyle/>
                    <a:p>
                      <a:pPr indent="0" lvl="0" marL="0" rtl="0" algn="l">
                        <a:spcBef>
                          <a:spcPts val="0"/>
                        </a:spcBef>
                        <a:spcAft>
                          <a:spcPts val="0"/>
                        </a:spcAft>
                        <a:buNone/>
                      </a:pPr>
                      <a:r>
                        <a:rPr lang="en"/>
                        <a:t>0.833</a:t>
                      </a:r>
                      <a:endParaRPr/>
                    </a:p>
                  </a:txBody>
                  <a:tcPr marT="91425" marB="91425" marR="91425" marL="91425"/>
                </a:tc>
              </a:tr>
              <a:tr h="272150">
                <a:tc>
                  <a:txBody>
                    <a:bodyPr/>
                    <a:lstStyle/>
                    <a:p>
                      <a:pPr indent="0" lvl="0" marL="0" rtl="0" algn="l">
                        <a:spcBef>
                          <a:spcPts val="0"/>
                        </a:spcBef>
                        <a:spcAft>
                          <a:spcPts val="0"/>
                        </a:spcAft>
                        <a:buNone/>
                      </a:pPr>
                      <a:r>
                        <a:rPr lang="en"/>
                        <a:t>Decision Tree</a:t>
                      </a:r>
                      <a:endParaRPr/>
                    </a:p>
                  </a:txBody>
                  <a:tcPr marT="91425" marB="91425" marR="91425" marL="91425">
                    <a:solidFill>
                      <a:srgbClr val="F6A21D"/>
                    </a:solidFill>
                  </a:tcPr>
                </a:tc>
                <a:tc>
                  <a:txBody>
                    <a:bodyPr/>
                    <a:lstStyle/>
                    <a:p>
                      <a:pPr indent="0" lvl="0" marL="0" rtl="0" algn="l">
                        <a:spcBef>
                          <a:spcPts val="0"/>
                        </a:spcBef>
                        <a:spcAft>
                          <a:spcPts val="0"/>
                        </a:spcAft>
                        <a:buNone/>
                      </a:pPr>
                      <a:r>
                        <a:rPr lang="en"/>
                        <a:t>0.875</a:t>
                      </a:r>
                      <a:endParaRPr/>
                    </a:p>
                  </a:txBody>
                  <a:tcPr marT="91425" marB="91425" marR="91425" marL="91425"/>
                </a:tc>
                <a:tc>
                  <a:txBody>
                    <a:bodyPr/>
                    <a:lstStyle/>
                    <a:p>
                      <a:pPr indent="0" lvl="0" marL="0" rtl="0" algn="l">
                        <a:spcBef>
                          <a:spcPts val="0"/>
                        </a:spcBef>
                        <a:spcAft>
                          <a:spcPts val="0"/>
                        </a:spcAft>
                        <a:buNone/>
                      </a:pPr>
                      <a:r>
                        <a:rPr lang="en"/>
                        <a:t>0.833</a:t>
                      </a:r>
                      <a:endParaRPr/>
                    </a:p>
                  </a:txBody>
                  <a:tcPr marT="91425" marB="91425" marR="91425" marL="91425"/>
                </a:tc>
              </a:tr>
            </a:tbl>
          </a:graphicData>
        </a:graphic>
      </p:graphicFrame>
      <p:pic>
        <p:nvPicPr>
          <p:cNvPr id="748" name="Google Shape;748;p60"/>
          <p:cNvPicPr preferRelativeResize="0"/>
          <p:nvPr/>
        </p:nvPicPr>
        <p:blipFill>
          <a:blip r:embed="rId4">
            <a:alphaModFix/>
          </a:blip>
          <a:stretch>
            <a:fillRect/>
          </a:stretch>
        </p:blipFill>
        <p:spPr>
          <a:xfrm>
            <a:off x="4159725" y="1110075"/>
            <a:ext cx="4790599" cy="2258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2" name="Shape 752"/>
        <p:cNvGrpSpPr/>
        <p:nvPr/>
      </p:nvGrpSpPr>
      <p:grpSpPr>
        <a:xfrm>
          <a:off x="0" y="0"/>
          <a:ext cx="0" cy="0"/>
          <a:chOff x="0" y="0"/>
          <a:chExt cx="0" cy="0"/>
        </a:xfrm>
      </p:grpSpPr>
      <p:sp>
        <p:nvSpPr>
          <p:cNvPr id="753" name="Google Shape;753;p61"/>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754" name="Google Shape;754;p61"/>
          <p:cNvSpPr txBox="1"/>
          <p:nvPr/>
        </p:nvSpPr>
        <p:spPr>
          <a:xfrm>
            <a:off x="541125" y="187707"/>
            <a:ext cx="7886700" cy="627900"/>
          </a:xfrm>
          <a:prstGeom prst="rect">
            <a:avLst/>
          </a:prstGeom>
          <a:noFill/>
          <a:ln>
            <a:noFill/>
          </a:ln>
        </p:spPr>
        <p:txBody>
          <a:bodyPr anchorCtr="0" anchor="ctr" bIns="34275" lIns="68575" spcFirstLastPara="1" rIns="68575" wrap="square" tIns="34275">
            <a:normAutofit fontScale="62500" lnSpcReduction="20000"/>
          </a:bodyPr>
          <a:lstStyle/>
          <a:p>
            <a:pPr indent="0" lvl="0" marL="0" rtl="0" algn="l">
              <a:lnSpc>
                <a:spcPct val="90000"/>
              </a:lnSpc>
              <a:spcBef>
                <a:spcPts val="0"/>
              </a:spcBef>
              <a:spcAft>
                <a:spcPts val="0"/>
              </a:spcAft>
              <a:buClr>
                <a:srgbClr val="0B49CB"/>
              </a:buClr>
              <a:buSzPct val="100000"/>
              <a:buFont typeface="Arial"/>
              <a:buNone/>
            </a:pPr>
            <a:r>
              <a:rPr lang="en" sz="4000">
                <a:solidFill>
                  <a:srgbClr val="0B49CB"/>
                </a:solidFill>
              </a:rPr>
              <a:t>Confusion Matrix</a:t>
            </a:r>
            <a:endParaRPr sz="3754"/>
          </a:p>
          <a:p>
            <a:pPr indent="0" lvl="0" marL="0" rtl="0" algn="l">
              <a:lnSpc>
                <a:spcPct val="90000"/>
              </a:lnSpc>
              <a:spcBef>
                <a:spcPts val="0"/>
              </a:spcBef>
              <a:spcAft>
                <a:spcPts val="0"/>
              </a:spcAft>
              <a:buClr>
                <a:srgbClr val="0B49CB"/>
              </a:buClr>
              <a:buSzPct val="100000"/>
              <a:buFont typeface="Arial"/>
              <a:buNone/>
            </a:pPr>
            <a:r>
              <a:t/>
            </a:r>
            <a:endParaRPr sz="3600">
              <a:solidFill>
                <a:srgbClr val="0B49CB"/>
              </a:solidFill>
            </a:endParaRPr>
          </a:p>
        </p:txBody>
      </p:sp>
      <p:sp>
        <p:nvSpPr>
          <p:cNvPr id="755" name="Google Shape;755;p61"/>
          <p:cNvSpPr txBox="1"/>
          <p:nvPr/>
        </p:nvSpPr>
        <p:spPr>
          <a:xfrm>
            <a:off x="386325" y="4312200"/>
            <a:ext cx="8196300" cy="396000"/>
          </a:xfrm>
          <a:prstGeom prst="rect">
            <a:avLst/>
          </a:prstGeom>
          <a:noFill/>
          <a:ln>
            <a:noFill/>
          </a:ln>
        </p:spPr>
        <p:txBody>
          <a:bodyPr anchorCtr="0" anchor="t" bIns="91425" lIns="91425" spcFirstLastPara="1" rIns="91425" wrap="square" tIns="91425">
            <a:spAutoFit/>
          </a:bodyPr>
          <a:lstStyle/>
          <a:p>
            <a:pPr indent="0" lvl="0" marL="0" rtl="0" algn="l">
              <a:lnSpc>
                <a:spcPct val="98000"/>
              </a:lnSpc>
              <a:spcBef>
                <a:spcPts val="0"/>
              </a:spcBef>
              <a:spcAft>
                <a:spcPts val="0"/>
              </a:spcAft>
              <a:buClr>
                <a:srgbClr val="321A0C"/>
              </a:buClr>
              <a:buSzPts val="1900"/>
              <a:buFont typeface="Arial"/>
              <a:buNone/>
            </a:pPr>
            <a:r>
              <a:rPr lang="en">
                <a:solidFill>
                  <a:srgbClr val="321A0C"/>
                </a:solidFill>
              </a:rPr>
              <a:t>All models used have the same confusion matrix.</a:t>
            </a:r>
            <a:endParaRPr sz="1300">
              <a:latin typeface="Roboto"/>
              <a:ea typeface="Roboto"/>
              <a:cs typeface="Roboto"/>
              <a:sym typeface="Roboto"/>
            </a:endParaRPr>
          </a:p>
        </p:txBody>
      </p:sp>
      <p:pic>
        <p:nvPicPr>
          <p:cNvPr id="756" name="Google Shape;756;p61"/>
          <p:cNvPicPr preferRelativeResize="0"/>
          <p:nvPr/>
        </p:nvPicPr>
        <p:blipFill>
          <a:blip r:embed="rId4">
            <a:alphaModFix/>
          </a:blip>
          <a:stretch>
            <a:fillRect/>
          </a:stretch>
        </p:blipFill>
        <p:spPr>
          <a:xfrm>
            <a:off x="1916800" y="1042850"/>
            <a:ext cx="4672217" cy="3169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p62"/>
          <p:cNvSpPr txBox="1"/>
          <p:nvPr>
            <p:ph idx="12" type="sldNum"/>
          </p:nvPr>
        </p:nvSpPr>
        <p:spPr>
          <a:xfrm>
            <a:off x="7534484" y="4845085"/>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None/>
            </a:pPr>
            <a:fld id="{00000000-1234-1234-1234-123412341234}" type="slidenum">
              <a:rPr lang="en"/>
              <a:t>‹#›</a:t>
            </a:fld>
            <a:endParaRPr/>
          </a:p>
        </p:txBody>
      </p:sp>
      <p:sp>
        <p:nvSpPr>
          <p:cNvPr id="762" name="Google Shape;762;p62"/>
          <p:cNvSpPr txBox="1"/>
          <p:nvPr/>
        </p:nvSpPr>
        <p:spPr>
          <a:xfrm>
            <a:off x="541125" y="187707"/>
            <a:ext cx="7886700" cy="627900"/>
          </a:xfrm>
          <a:prstGeom prst="rect">
            <a:avLst/>
          </a:prstGeom>
          <a:noFill/>
          <a:ln>
            <a:noFill/>
          </a:ln>
        </p:spPr>
        <p:txBody>
          <a:bodyPr anchorCtr="0" anchor="ctr" bIns="34275" lIns="68575" spcFirstLastPara="1" rIns="68575" wrap="square" tIns="34275">
            <a:normAutofit fontScale="62500" lnSpcReduction="20000"/>
          </a:bodyPr>
          <a:lstStyle/>
          <a:p>
            <a:pPr indent="0" lvl="0" marL="0" rtl="0" algn="l">
              <a:lnSpc>
                <a:spcPct val="90000"/>
              </a:lnSpc>
              <a:spcBef>
                <a:spcPts val="0"/>
              </a:spcBef>
              <a:spcAft>
                <a:spcPts val="0"/>
              </a:spcAft>
              <a:buClr>
                <a:srgbClr val="0B49CB"/>
              </a:buClr>
              <a:buSzPct val="100000"/>
              <a:buFont typeface="Arial"/>
              <a:buNone/>
            </a:pPr>
            <a:r>
              <a:rPr lang="en" sz="4000">
                <a:solidFill>
                  <a:srgbClr val="0B49CB"/>
                </a:solidFill>
              </a:rPr>
              <a:t>Conclusions</a:t>
            </a:r>
            <a:endParaRPr sz="3754"/>
          </a:p>
          <a:p>
            <a:pPr indent="0" lvl="0" marL="0" rtl="0" algn="l">
              <a:lnSpc>
                <a:spcPct val="90000"/>
              </a:lnSpc>
              <a:spcBef>
                <a:spcPts val="0"/>
              </a:spcBef>
              <a:spcAft>
                <a:spcPts val="0"/>
              </a:spcAft>
              <a:buClr>
                <a:srgbClr val="0B49CB"/>
              </a:buClr>
              <a:buSzPct val="100000"/>
              <a:buFont typeface="Arial"/>
              <a:buNone/>
            </a:pPr>
            <a:r>
              <a:t/>
            </a:r>
            <a:endParaRPr sz="3600">
              <a:solidFill>
                <a:srgbClr val="0B49CB"/>
              </a:solidFill>
            </a:endParaRPr>
          </a:p>
        </p:txBody>
      </p:sp>
      <p:sp>
        <p:nvSpPr>
          <p:cNvPr id="763" name="Google Shape;763;p62"/>
          <p:cNvSpPr txBox="1"/>
          <p:nvPr/>
        </p:nvSpPr>
        <p:spPr>
          <a:xfrm>
            <a:off x="625625" y="1109100"/>
            <a:ext cx="8142900" cy="237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292929"/>
              </a:buClr>
              <a:buSzPts val="2200"/>
              <a:buFont typeface="Arial"/>
              <a:buNone/>
            </a:pPr>
            <a:r>
              <a:rPr lang="en">
                <a:solidFill>
                  <a:srgbClr val="292929"/>
                </a:solidFill>
              </a:rPr>
              <a:t>We can conclude that:</a:t>
            </a:r>
            <a:endParaRPr/>
          </a:p>
          <a:p>
            <a:pPr indent="-317500" lvl="0" marL="457200" rtl="0" algn="l">
              <a:spcBef>
                <a:spcPts val="1400"/>
              </a:spcBef>
              <a:spcAft>
                <a:spcPts val="0"/>
              </a:spcAft>
              <a:buClr>
                <a:srgbClr val="292929"/>
              </a:buClr>
              <a:buSzPts val="1400"/>
              <a:buChar char="•"/>
            </a:pPr>
            <a:r>
              <a:rPr lang="en">
                <a:solidFill>
                  <a:srgbClr val="292929"/>
                </a:solidFill>
              </a:rPr>
              <a:t>The Decision tree classifier is the best machine learning algorithm for this task.</a:t>
            </a:r>
            <a:endParaRPr>
              <a:solidFill>
                <a:srgbClr val="292929"/>
              </a:solidFill>
            </a:endParaRPr>
          </a:p>
          <a:p>
            <a:pPr indent="-317500" lvl="0" marL="457200" rtl="0" algn="l">
              <a:spcBef>
                <a:spcPts val="1400"/>
              </a:spcBef>
              <a:spcAft>
                <a:spcPts val="0"/>
              </a:spcAft>
              <a:buClr>
                <a:srgbClr val="292929"/>
              </a:buClr>
              <a:buSzPts val="1400"/>
              <a:buChar char="•"/>
            </a:pPr>
            <a:r>
              <a:rPr lang="en"/>
              <a:t>Launch success rate started to increase in 2013 till 2020.</a:t>
            </a:r>
            <a:endParaRPr>
              <a:solidFill>
                <a:srgbClr val="292929"/>
              </a:solidFill>
            </a:endParaRPr>
          </a:p>
          <a:p>
            <a:pPr indent="-317500" lvl="0" marL="457200" rtl="0" algn="l">
              <a:spcBef>
                <a:spcPts val="1400"/>
              </a:spcBef>
              <a:spcAft>
                <a:spcPts val="0"/>
              </a:spcAft>
              <a:buClr>
                <a:srgbClr val="292929"/>
              </a:buClr>
              <a:buSzPts val="1400"/>
              <a:buChar char="•"/>
            </a:pPr>
            <a:r>
              <a:rPr lang="en">
                <a:solidFill>
                  <a:srgbClr val="292929"/>
                </a:solidFill>
              </a:rPr>
              <a:t>The larger the flight amount at a launch site, the greater the success rate at a launch site.</a:t>
            </a:r>
            <a:endParaRPr/>
          </a:p>
          <a:p>
            <a:pPr indent="-317500" lvl="0" marL="457200" rtl="0" algn="l">
              <a:spcBef>
                <a:spcPts val="1400"/>
              </a:spcBef>
              <a:spcAft>
                <a:spcPts val="0"/>
              </a:spcAft>
              <a:buClr>
                <a:srgbClr val="292929"/>
              </a:buClr>
              <a:buSzPts val="1400"/>
              <a:buChar char="•"/>
            </a:pPr>
            <a:r>
              <a:rPr lang="en">
                <a:solidFill>
                  <a:srgbClr val="292929"/>
                </a:solidFill>
              </a:rPr>
              <a:t>Orbits </a:t>
            </a:r>
            <a:r>
              <a:rPr lang="en"/>
              <a:t>ES-L1, GEO, HEO, SSO, VLEO had the most success rate.</a:t>
            </a:r>
            <a:endParaRPr>
              <a:solidFill>
                <a:srgbClr val="292929"/>
              </a:solidFill>
            </a:endParaRPr>
          </a:p>
          <a:p>
            <a:pPr indent="-317500" lvl="0" marL="457200" rtl="0" algn="l">
              <a:spcBef>
                <a:spcPts val="1400"/>
              </a:spcBef>
              <a:spcAft>
                <a:spcPts val="0"/>
              </a:spcAft>
              <a:buClr>
                <a:srgbClr val="292929"/>
              </a:buClr>
              <a:buSzPts val="1400"/>
              <a:buChar char="•"/>
            </a:pPr>
            <a:r>
              <a:rPr lang="en">
                <a:solidFill>
                  <a:srgbClr val="292929"/>
                </a:solidFill>
              </a:rPr>
              <a:t>KSC LC-39A had the most successful launches of any sites.</a:t>
            </a:r>
            <a:endParaRPr sz="18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7" name="Shape 767"/>
        <p:cNvGrpSpPr/>
        <p:nvPr/>
      </p:nvGrpSpPr>
      <p:grpSpPr>
        <a:xfrm>
          <a:off x="0" y="0"/>
          <a:ext cx="0" cy="0"/>
          <a:chOff x="0" y="0"/>
          <a:chExt cx="0" cy="0"/>
        </a:xfrm>
      </p:grpSpPr>
      <p:sp>
        <p:nvSpPr>
          <p:cNvPr id="768" name="Google Shape;768;p63"/>
          <p:cNvSpPr/>
          <p:nvPr/>
        </p:nvSpPr>
        <p:spPr>
          <a:xfrm>
            <a:off x="0" y="0"/>
            <a:ext cx="9144021" cy="5143516"/>
          </a:xfrm>
          <a:custGeom>
            <a:rect b="b" l="l" r="r" t="t"/>
            <a:pathLst>
              <a:path extrusionOk="0" h="19052" w="33868">
                <a:moveTo>
                  <a:pt x="0" y="19051"/>
                </a:moveTo>
                <a:lnTo>
                  <a:pt x="33867" y="19051"/>
                </a:lnTo>
                <a:lnTo>
                  <a:pt x="33867" y="0"/>
                </a:lnTo>
                <a:lnTo>
                  <a:pt x="0" y="0"/>
                </a:lnTo>
                <a:lnTo>
                  <a:pt x="0" y="19051"/>
                </a:lnTo>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pic>
        <p:nvPicPr>
          <p:cNvPr id="769" name="Google Shape;769;p63"/>
          <p:cNvPicPr preferRelativeResize="0"/>
          <p:nvPr/>
        </p:nvPicPr>
        <p:blipFill rotWithShape="1">
          <a:blip r:embed="rId3">
            <a:alphaModFix/>
          </a:blip>
          <a:srcRect b="0" l="0" r="0" t="0"/>
          <a:stretch/>
        </p:blipFill>
        <p:spPr>
          <a:xfrm>
            <a:off x="0" y="0"/>
            <a:ext cx="914399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1"/>
          <p:cNvSpPr txBox="1"/>
          <p:nvPr>
            <p:ph idx="12" type="sldNum"/>
          </p:nvPr>
        </p:nvSpPr>
        <p:spPr>
          <a:xfrm>
            <a:off x="7086600"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21"/>
          <p:cNvSpPr txBox="1"/>
          <p:nvPr/>
        </p:nvSpPr>
        <p:spPr>
          <a:xfrm>
            <a:off x="573985" y="2109581"/>
            <a:ext cx="793800" cy="500100"/>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1</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idx="12" type="sldNum"/>
          </p:nvPr>
        </p:nvSpPr>
        <p:spPr>
          <a:xfrm>
            <a:off x="7510184" y="4808710"/>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17" name="Google Shape;117;p22"/>
          <p:cNvSpPr txBox="1"/>
          <p:nvPr/>
        </p:nvSpPr>
        <p:spPr>
          <a:xfrm>
            <a:off x="577501" y="1185600"/>
            <a:ext cx="8411400" cy="973800"/>
          </a:xfrm>
          <a:prstGeom prst="rect">
            <a:avLst/>
          </a:prstGeom>
          <a:noFill/>
          <a:ln>
            <a:noFill/>
          </a:ln>
        </p:spPr>
        <p:txBody>
          <a:bodyPr anchorCtr="0" anchor="t" bIns="34275" lIns="68575" spcFirstLastPara="1" rIns="68575" wrap="square" tIns="34275">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 sz="6600">
                <a:solidFill>
                  <a:srgbClr val="0B49CB"/>
                </a:solidFill>
                <a:latin typeface="Arial"/>
                <a:ea typeface="Arial"/>
                <a:cs typeface="Arial"/>
                <a:sym typeface="Arial"/>
              </a:rPr>
              <a:t>Executive Summary</a:t>
            </a:r>
            <a:endParaRPr sz="1100"/>
          </a:p>
          <a:p>
            <a:pPr indent="-180975" lvl="0" marL="177800" marR="0" rtl="0" algn="l">
              <a:lnSpc>
                <a:spcPct val="120000"/>
              </a:lnSpc>
              <a:spcBef>
                <a:spcPts val="1100"/>
              </a:spcBef>
              <a:spcAft>
                <a:spcPts val="0"/>
              </a:spcAft>
              <a:buClr>
                <a:srgbClr val="121619"/>
              </a:buClr>
              <a:buSzPct val="100000"/>
              <a:buFont typeface="Arial"/>
              <a:buChar char="•"/>
            </a:pPr>
            <a:r>
              <a:rPr lang="en" sz="6600">
                <a:solidFill>
                  <a:srgbClr val="121619"/>
                </a:solidFill>
                <a:latin typeface="Arial"/>
                <a:ea typeface="Arial"/>
                <a:cs typeface="Arial"/>
                <a:sym typeface="Arial"/>
              </a:rPr>
              <a:t>Data collection methodology</a:t>
            </a:r>
            <a:r>
              <a:rPr lang="en" sz="6600">
                <a:solidFill>
                  <a:srgbClr val="121619"/>
                </a:solidFill>
              </a:rPr>
              <a:t> - </a:t>
            </a:r>
            <a:r>
              <a:rPr lang="en" sz="6600">
                <a:solidFill>
                  <a:srgbClr val="121619"/>
                </a:solidFill>
                <a:latin typeface="Arial"/>
                <a:ea typeface="Arial"/>
                <a:cs typeface="Arial"/>
                <a:sym typeface="Arial"/>
              </a:rPr>
              <a:t> </a:t>
            </a:r>
            <a:r>
              <a:rPr lang="en" sz="5700">
                <a:solidFill>
                  <a:srgbClr val="121619"/>
                </a:solidFill>
              </a:rPr>
              <a:t>Data was collected using SpaceX API and web scraping from Wikipedia. </a:t>
            </a:r>
            <a:endParaRPr sz="1100">
              <a:solidFill>
                <a:srgbClr val="121619"/>
              </a:solidFill>
            </a:endParaRPr>
          </a:p>
          <a:p>
            <a:pPr indent="-180975" lvl="0" marL="177800" marR="0" rtl="0" algn="l">
              <a:lnSpc>
                <a:spcPct val="120000"/>
              </a:lnSpc>
              <a:spcBef>
                <a:spcPts val="1100"/>
              </a:spcBef>
              <a:spcAft>
                <a:spcPts val="0"/>
              </a:spcAft>
              <a:buClr>
                <a:srgbClr val="121619"/>
              </a:buClr>
              <a:buSzPct val="100000"/>
              <a:buFont typeface="Arial"/>
              <a:buChar char="•"/>
            </a:pPr>
            <a:r>
              <a:rPr lang="en" sz="6600">
                <a:solidFill>
                  <a:srgbClr val="121619"/>
                </a:solidFill>
                <a:latin typeface="Arial"/>
                <a:ea typeface="Arial"/>
                <a:cs typeface="Arial"/>
                <a:sym typeface="Arial"/>
              </a:rPr>
              <a:t>Perform data wranglin</a:t>
            </a:r>
            <a:r>
              <a:rPr lang="en" sz="6600">
                <a:solidFill>
                  <a:srgbClr val="121619"/>
                </a:solidFill>
              </a:rPr>
              <a:t>g - </a:t>
            </a:r>
            <a:r>
              <a:rPr lang="en" sz="1100">
                <a:solidFill>
                  <a:srgbClr val="121619"/>
                </a:solidFill>
              </a:rPr>
              <a:t>- </a:t>
            </a:r>
            <a:r>
              <a:rPr b="0" i="0" lang="en" sz="5700" u="none" cap="none" strike="noStrike">
                <a:solidFill>
                  <a:srgbClr val="121619"/>
                </a:solidFill>
                <a:latin typeface="Arial"/>
                <a:ea typeface="Arial"/>
                <a:cs typeface="Arial"/>
                <a:sym typeface="Arial"/>
              </a:rPr>
              <a:t>One-hot encoding was applied to categorical features</a:t>
            </a:r>
            <a:endParaRPr sz="1100">
              <a:solidFill>
                <a:srgbClr val="121619"/>
              </a:solidFill>
            </a:endParaRPr>
          </a:p>
          <a:p>
            <a:pPr indent="-180975" lvl="0" marL="177800" marR="0" rtl="0" algn="l">
              <a:lnSpc>
                <a:spcPct val="120000"/>
              </a:lnSpc>
              <a:spcBef>
                <a:spcPts val="1100"/>
              </a:spcBef>
              <a:spcAft>
                <a:spcPts val="0"/>
              </a:spcAft>
              <a:buClr>
                <a:srgbClr val="121619"/>
              </a:buClr>
              <a:buSzPct val="100000"/>
              <a:buFont typeface="Arial"/>
              <a:buChar char="•"/>
            </a:pPr>
            <a:r>
              <a:rPr lang="en" sz="6600">
                <a:solidFill>
                  <a:srgbClr val="121619"/>
                </a:solidFill>
                <a:latin typeface="Arial"/>
                <a:ea typeface="Arial"/>
                <a:cs typeface="Arial"/>
                <a:sym typeface="Arial"/>
              </a:rPr>
              <a:t>Perform exploratory data analysis (EDA) using visualization and SQL</a:t>
            </a:r>
            <a:endParaRPr sz="1100">
              <a:solidFill>
                <a:srgbClr val="121619"/>
              </a:solidFill>
            </a:endParaRPr>
          </a:p>
          <a:p>
            <a:pPr indent="-180975" lvl="0" marL="177800" marR="0" rtl="0" algn="l">
              <a:lnSpc>
                <a:spcPct val="120000"/>
              </a:lnSpc>
              <a:spcBef>
                <a:spcPts val="1100"/>
              </a:spcBef>
              <a:spcAft>
                <a:spcPts val="0"/>
              </a:spcAft>
              <a:buClr>
                <a:srgbClr val="121619"/>
              </a:buClr>
              <a:buSzPct val="100000"/>
              <a:buFont typeface="Arial"/>
              <a:buChar char="•"/>
            </a:pPr>
            <a:r>
              <a:rPr lang="en" sz="6600">
                <a:solidFill>
                  <a:srgbClr val="121619"/>
                </a:solidFill>
                <a:latin typeface="Arial"/>
                <a:ea typeface="Arial"/>
                <a:cs typeface="Arial"/>
                <a:sym typeface="Arial"/>
              </a:rPr>
              <a:t>Perform interactive visual analytics using Folium and Plotly Dash</a:t>
            </a:r>
            <a:endParaRPr sz="1100">
              <a:solidFill>
                <a:srgbClr val="121619"/>
              </a:solidFill>
            </a:endParaRPr>
          </a:p>
          <a:p>
            <a:pPr indent="-180975" lvl="0" marL="177800" marR="0" rtl="0" algn="l">
              <a:lnSpc>
                <a:spcPct val="120000"/>
              </a:lnSpc>
              <a:spcBef>
                <a:spcPts val="1100"/>
              </a:spcBef>
              <a:spcAft>
                <a:spcPts val="0"/>
              </a:spcAft>
              <a:buClr>
                <a:srgbClr val="121619"/>
              </a:buClr>
              <a:buSzPct val="100000"/>
              <a:buFont typeface="Arial"/>
              <a:buChar char="•"/>
            </a:pPr>
            <a:r>
              <a:rPr lang="en" sz="6600">
                <a:solidFill>
                  <a:srgbClr val="121619"/>
                </a:solidFill>
                <a:latin typeface="Arial"/>
                <a:ea typeface="Arial"/>
                <a:cs typeface="Arial"/>
                <a:sym typeface="Arial"/>
              </a:rPr>
              <a:t>Perform predictive analysis using classification model</a:t>
            </a:r>
            <a:r>
              <a:rPr lang="en" sz="6600">
                <a:solidFill>
                  <a:srgbClr val="121619"/>
                </a:solidFill>
              </a:rPr>
              <a:t> - </a:t>
            </a:r>
            <a:r>
              <a:rPr b="0" i="0" lang="en" sz="5700" u="none" cap="none" strike="noStrike">
                <a:solidFill>
                  <a:srgbClr val="121619"/>
                </a:solidFill>
                <a:latin typeface="Arial"/>
                <a:ea typeface="Arial"/>
                <a:cs typeface="Arial"/>
                <a:sym typeface="Arial"/>
              </a:rPr>
              <a:t>How to build, tune, evaluate classification models</a:t>
            </a:r>
            <a:endParaRPr sz="1100">
              <a:solidFill>
                <a:srgbClr val="121619"/>
              </a:solidFill>
            </a:endParaRPr>
          </a:p>
          <a:p>
            <a:pPr indent="-76200" lvl="0" marL="177800" marR="0" rtl="0" algn="l">
              <a:lnSpc>
                <a:spcPct val="120000"/>
              </a:lnSpc>
              <a:spcBef>
                <a:spcPts val="1100"/>
              </a:spcBef>
              <a:spcAft>
                <a:spcPts val="0"/>
              </a:spcAft>
              <a:buClr>
                <a:srgbClr val="0070C0"/>
              </a:buClr>
              <a:buSzPct val="100000"/>
              <a:buFont typeface="Arial"/>
              <a:buNone/>
            </a:pPr>
            <a:r>
              <a:t/>
            </a:r>
            <a:endParaRPr sz="66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p:txBody>
      </p:sp>
      <p:sp>
        <p:nvSpPr>
          <p:cNvPr id="118" name="Google Shape;118;p22"/>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Methodology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3"/>
          <p:cNvSpPr txBox="1"/>
          <p:nvPr>
            <p:ph idx="12" type="sldNum"/>
          </p:nvPr>
        </p:nvSpPr>
        <p:spPr>
          <a:xfrm>
            <a:off x="7534459" y="4832960"/>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24" name="Google Shape;124;p23"/>
          <p:cNvSpPr txBox="1"/>
          <p:nvPr>
            <p:ph idx="4294967295" type="body"/>
          </p:nvPr>
        </p:nvSpPr>
        <p:spPr>
          <a:xfrm>
            <a:off x="577500" y="1052347"/>
            <a:ext cx="8265900" cy="4006500"/>
          </a:xfrm>
          <a:prstGeom prst="rect">
            <a:avLst/>
          </a:prstGeom>
          <a:noFill/>
          <a:ln>
            <a:noFill/>
          </a:ln>
        </p:spPr>
        <p:txBody>
          <a:bodyPr anchorCtr="0" anchor="t" bIns="34275" lIns="68575" spcFirstLastPara="1" rIns="68575" wrap="square" tIns="34275">
            <a:normAutofit/>
          </a:bodyPr>
          <a:lstStyle/>
          <a:p>
            <a:pPr indent="-184150" lvl="0" marL="177800" marR="0" rtl="0" algn="just">
              <a:lnSpc>
                <a:spcPct val="100000"/>
              </a:lnSpc>
              <a:spcBef>
                <a:spcPts val="0"/>
              </a:spcBef>
              <a:spcAft>
                <a:spcPts val="0"/>
              </a:spcAft>
              <a:buClr>
                <a:srgbClr val="292929"/>
              </a:buClr>
              <a:buSzPts val="1700"/>
              <a:buFont typeface="Arial"/>
              <a:buChar char="•"/>
            </a:pPr>
            <a:r>
              <a:rPr b="0" i="0" lang="en" sz="1700" u="none" cap="none" strike="noStrike">
                <a:solidFill>
                  <a:srgbClr val="292929"/>
                </a:solidFill>
                <a:latin typeface="Arial"/>
                <a:ea typeface="Arial"/>
                <a:cs typeface="Arial"/>
                <a:sym typeface="Arial"/>
              </a:rPr>
              <a:t>The data was collected using various methods</a:t>
            </a:r>
            <a:endParaRPr/>
          </a:p>
          <a:p>
            <a:pPr indent="-177800" lvl="1" marL="520700" marR="0" rtl="0" algn="just">
              <a:lnSpc>
                <a:spcPct val="10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Data collection was done using get request to the SpaceX API.</a:t>
            </a:r>
            <a:endParaRPr/>
          </a:p>
          <a:p>
            <a:pPr indent="-177800" lvl="1" marL="520700" marR="0" rtl="0" algn="just">
              <a:lnSpc>
                <a:spcPct val="10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a:p>
          <a:p>
            <a:pPr indent="-177800" lvl="1" marL="520700" marR="0" rtl="0" algn="just">
              <a:lnSpc>
                <a:spcPct val="10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We then cleaned the data, checked for missing values and fill in missing values where necessary.</a:t>
            </a:r>
            <a:endParaRPr/>
          </a:p>
          <a:p>
            <a:pPr indent="-177800" lvl="1" marL="520700" marR="0" rtl="0" algn="just">
              <a:lnSpc>
                <a:spcPct val="10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In addition, we performed web scraping from Wikipedia for Falcon 9 launch records with BeautifulSoup. </a:t>
            </a:r>
            <a:endParaRPr/>
          </a:p>
          <a:p>
            <a:pPr indent="-177800" lvl="1" marL="520700" marR="0" rtl="0" algn="just">
              <a:lnSpc>
                <a:spcPct val="100000"/>
              </a:lnSpc>
              <a:spcBef>
                <a:spcPts val="1100"/>
              </a:spcBef>
              <a:spcAft>
                <a:spcPts val="0"/>
              </a:spcAft>
              <a:buClr>
                <a:srgbClr val="292929"/>
              </a:buClr>
              <a:buSzPts val="1400"/>
              <a:buFont typeface="Arial"/>
              <a:buChar char="-"/>
            </a:pPr>
            <a:r>
              <a:rPr b="0" i="0" lang="en" sz="14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88900" lvl="1" marL="520700" marR="0" rtl="0" algn="l">
              <a:lnSpc>
                <a:spcPct val="100000"/>
              </a:lnSpc>
              <a:spcBef>
                <a:spcPts val="1100"/>
              </a:spcBef>
              <a:spcAft>
                <a:spcPts val="0"/>
              </a:spcAft>
              <a:buClr>
                <a:schemeClr val="dk1"/>
              </a:buClr>
              <a:buSzPts val="1400"/>
              <a:buFont typeface="Arial"/>
              <a:buNone/>
            </a:pPr>
            <a:r>
              <a:t/>
            </a:r>
            <a:endParaRPr b="0" i="0" sz="1400" u="none" cap="none" strike="noStrike">
              <a:solidFill>
                <a:srgbClr val="292929"/>
              </a:solidFill>
              <a:latin typeface="Arial"/>
              <a:ea typeface="Arial"/>
              <a:cs typeface="Arial"/>
              <a:sym typeface="Arial"/>
            </a:endParaRPr>
          </a:p>
          <a:p>
            <a:pPr indent="0" lvl="0" marL="0" marR="0" rtl="0" algn="l">
              <a:lnSpc>
                <a:spcPct val="90000"/>
              </a:lnSpc>
              <a:spcBef>
                <a:spcPts val="800"/>
              </a:spcBef>
              <a:spcAft>
                <a:spcPts val="120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125" name="Google Shape;125;p23"/>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Data Collection</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4"/>
          <p:cNvSpPr txBox="1"/>
          <p:nvPr>
            <p:ph idx="12" type="sldNum"/>
          </p:nvPr>
        </p:nvSpPr>
        <p:spPr>
          <a:xfrm>
            <a:off x="7449534" y="4772310"/>
            <a:ext cx="1543200" cy="225900"/>
          </a:xfrm>
          <a:prstGeom prst="rect">
            <a:avLst/>
          </a:prstGeom>
          <a:noFill/>
          <a:ln>
            <a:noFill/>
          </a:ln>
        </p:spPr>
        <p:txBody>
          <a:bodyPr anchorCtr="0" anchor="ctr" bIns="34275" lIns="68575" spcFirstLastPara="1" rIns="68575" wrap="square" tIns="34275">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1" name="Google Shape;131;p24"/>
          <p:cNvSpPr txBox="1"/>
          <p:nvPr/>
        </p:nvSpPr>
        <p:spPr>
          <a:xfrm>
            <a:off x="577508" y="403988"/>
            <a:ext cx="7886700" cy="411600"/>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latin typeface="Arial"/>
                <a:ea typeface="Arial"/>
                <a:cs typeface="Arial"/>
                <a:sym typeface="Arial"/>
              </a:rPr>
              <a:t>Data Collection – SpaceX API</a:t>
            </a:r>
            <a:endParaRPr sz="1100"/>
          </a:p>
        </p:txBody>
      </p:sp>
      <p:sp>
        <p:nvSpPr>
          <p:cNvPr id="132" name="Google Shape;132;p24"/>
          <p:cNvSpPr/>
          <p:nvPr/>
        </p:nvSpPr>
        <p:spPr>
          <a:xfrm>
            <a:off x="196325" y="1120875"/>
            <a:ext cx="5457827" cy="696912"/>
          </a:xfrm>
          <a:custGeom>
            <a:rect b="b" l="l" r="r" t="t"/>
            <a:pathLst>
              <a:path extrusionOk="0" h="1934" w="15162">
                <a:moveTo>
                  <a:pt x="0" y="193"/>
                </a:moveTo>
                <a:cubicBezTo>
                  <a:pt x="0" y="87"/>
                  <a:pt x="86" y="0"/>
                  <a:pt x="193" y="0"/>
                </a:cubicBezTo>
                <a:lnTo>
                  <a:pt x="14968" y="0"/>
                </a:lnTo>
                <a:cubicBezTo>
                  <a:pt x="15075" y="0"/>
                  <a:pt x="15161" y="87"/>
                  <a:pt x="15161" y="193"/>
                </a:cubicBezTo>
                <a:lnTo>
                  <a:pt x="15161" y="1739"/>
                </a:lnTo>
                <a:cubicBezTo>
                  <a:pt x="15161" y="1846"/>
                  <a:pt x="15075" y="1933"/>
                  <a:pt x="14968" y="1933"/>
                </a:cubicBezTo>
                <a:lnTo>
                  <a:pt x="193" y="1933"/>
                </a:lnTo>
                <a:cubicBezTo>
                  <a:pt x="86" y="1933"/>
                  <a:pt x="0" y="1846"/>
                  <a:pt x="0" y="1739"/>
                </a:cubicBezTo>
                <a:lnTo>
                  <a:pt x="0" y="193"/>
                </a:lnTo>
              </a:path>
            </a:pathLst>
          </a:custGeom>
          <a:solidFill>
            <a:srgbClr val="FBE0CC"/>
          </a:solidFill>
          <a:ln>
            <a:noFill/>
          </a:ln>
        </p:spPr>
        <p:txBody>
          <a:bodyPr anchorCtr="0" anchor="ctr" bIns="45700" lIns="91425" spcFirstLastPara="1" rIns="91425" wrap="square" tIns="45700">
            <a:noAutofit/>
          </a:bodyPr>
          <a:lstStyle/>
          <a:p>
            <a:pPr indent="-342900" lvl="0" marL="457200" marR="0" rtl="0" algn="l">
              <a:lnSpc>
                <a:spcPct val="93000"/>
              </a:lnSpc>
              <a:spcBef>
                <a:spcPts val="0"/>
              </a:spcBef>
              <a:spcAft>
                <a:spcPts val="0"/>
              </a:spcAft>
              <a:buClr>
                <a:srgbClr val="000000"/>
              </a:buClr>
              <a:buSzPts val="1800"/>
              <a:buAutoNum type="arabicPeriod"/>
            </a:pPr>
            <a:r>
              <a:rPr lang="en" sz="1800"/>
              <a:t>Getting Response from API</a:t>
            </a:r>
            <a:endParaRPr i="0" sz="1800" u="none">
              <a:solidFill>
                <a:srgbClr val="000000"/>
              </a:solidFill>
            </a:endParaRPr>
          </a:p>
        </p:txBody>
      </p:sp>
      <p:sp>
        <p:nvSpPr>
          <p:cNvPr id="133" name="Google Shape;133;p24"/>
          <p:cNvSpPr/>
          <p:nvPr/>
        </p:nvSpPr>
        <p:spPr>
          <a:xfrm>
            <a:off x="196325" y="1928325"/>
            <a:ext cx="5457827" cy="696912"/>
          </a:xfrm>
          <a:custGeom>
            <a:rect b="b" l="l" r="r" t="t"/>
            <a:pathLst>
              <a:path extrusionOk="0" h="1934" w="15162">
                <a:moveTo>
                  <a:pt x="0" y="193"/>
                </a:moveTo>
                <a:cubicBezTo>
                  <a:pt x="0" y="87"/>
                  <a:pt x="86" y="0"/>
                  <a:pt x="193" y="0"/>
                </a:cubicBezTo>
                <a:lnTo>
                  <a:pt x="14968" y="0"/>
                </a:lnTo>
                <a:cubicBezTo>
                  <a:pt x="15075" y="0"/>
                  <a:pt x="15161" y="87"/>
                  <a:pt x="15161" y="193"/>
                </a:cubicBezTo>
                <a:lnTo>
                  <a:pt x="15161" y="1739"/>
                </a:lnTo>
                <a:cubicBezTo>
                  <a:pt x="15161" y="1846"/>
                  <a:pt x="15075" y="1933"/>
                  <a:pt x="14968" y="1933"/>
                </a:cubicBezTo>
                <a:lnTo>
                  <a:pt x="193" y="1933"/>
                </a:lnTo>
                <a:cubicBezTo>
                  <a:pt x="86" y="1933"/>
                  <a:pt x="0" y="1846"/>
                  <a:pt x="0" y="1739"/>
                </a:cubicBezTo>
                <a:lnTo>
                  <a:pt x="0" y="193"/>
                </a:lnTo>
              </a:path>
            </a:pathLst>
          </a:custGeom>
          <a:solidFill>
            <a:srgbClr val="FBE0CC"/>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rPr lang="en" sz="1800"/>
              <a:t>2.   Converting response to a .json file</a:t>
            </a:r>
            <a:endParaRPr i="0" sz="1800" u="none">
              <a:solidFill>
                <a:srgbClr val="000000"/>
              </a:solidFill>
            </a:endParaRPr>
          </a:p>
        </p:txBody>
      </p:sp>
      <p:sp>
        <p:nvSpPr>
          <p:cNvPr id="134" name="Google Shape;134;p24"/>
          <p:cNvSpPr/>
          <p:nvPr/>
        </p:nvSpPr>
        <p:spPr>
          <a:xfrm>
            <a:off x="196325" y="2735775"/>
            <a:ext cx="5457827" cy="696912"/>
          </a:xfrm>
          <a:custGeom>
            <a:rect b="b" l="l" r="r" t="t"/>
            <a:pathLst>
              <a:path extrusionOk="0" h="1934" w="15162">
                <a:moveTo>
                  <a:pt x="0" y="193"/>
                </a:moveTo>
                <a:cubicBezTo>
                  <a:pt x="0" y="87"/>
                  <a:pt x="86" y="0"/>
                  <a:pt x="193" y="0"/>
                </a:cubicBezTo>
                <a:lnTo>
                  <a:pt x="14968" y="0"/>
                </a:lnTo>
                <a:cubicBezTo>
                  <a:pt x="15075" y="0"/>
                  <a:pt x="15161" y="87"/>
                  <a:pt x="15161" y="193"/>
                </a:cubicBezTo>
                <a:lnTo>
                  <a:pt x="15161" y="1739"/>
                </a:lnTo>
                <a:cubicBezTo>
                  <a:pt x="15161" y="1846"/>
                  <a:pt x="15075" y="1933"/>
                  <a:pt x="14968" y="1933"/>
                </a:cubicBezTo>
                <a:lnTo>
                  <a:pt x="193" y="1933"/>
                </a:lnTo>
                <a:cubicBezTo>
                  <a:pt x="86" y="1933"/>
                  <a:pt x="0" y="1846"/>
                  <a:pt x="0" y="1739"/>
                </a:cubicBezTo>
                <a:lnTo>
                  <a:pt x="0" y="193"/>
                </a:lnTo>
              </a:path>
            </a:pathLst>
          </a:custGeom>
          <a:solidFill>
            <a:srgbClr val="FBE0CC"/>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rPr lang="en" sz="1800"/>
              <a:t>3.   Apply Custom functions to clean data</a:t>
            </a:r>
            <a:endParaRPr i="0" sz="1800" u="none">
              <a:solidFill>
                <a:srgbClr val="000000"/>
              </a:solidFill>
            </a:endParaRPr>
          </a:p>
        </p:txBody>
      </p:sp>
      <p:sp>
        <p:nvSpPr>
          <p:cNvPr id="135" name="Google Shape;135;p24"/>
          <p:cNvSpPr/>
          <p:nvPr/>
        </p:nvSpPr>
        <p:spPr>
          <a:xfrm>
            <a:off x="196325" y="3543225"/>
            <a:ext cx="5457827" cy="696912"/>
          </a:xfrm>
          <a:custGeom>
            <a:rect b="b" l="l" r="r" t="t"/>
            <a:pathLst>
              <a:path extrusionOk="0" h="1934" w="15162">
                <a:moveTo>
                  <a:pt x="0" y="193"/>
                </a:moveTo>
                <a:cubicBezTo>
                  <a:pt x="0" y="87"/>
                  <a:pt x="86" y="0"/>
                  <a:pt x="193" y="0"/>
                </a:cubicBezTo>
                <a:lnTo>
                  <a:pt x="14968" y="0"/>
                </a:lnTo>
                <a:cubicBezTo>
                  <a:pt x="15075" y="0"/>
                  <a:pt x="15161" y="87"/>
                  <a:pt x="15161" y="193"/>
                </a:cubicBezTo>
                <a:lnTo>
                  <a:pt x="15161" y="1739"/>
                </a:lnTo>
                <a:cubicBezTo>
                  <a:pt x="15161" y="1846"/>
                  <a:pt x="15075" y="1933"/>
                  <a:pt x="14968" y="1933"/>
                </a:cubicBezTo>
                <a:lnTo>
                  <a:pt x="193" y="1933"/>
                </a:lnTo>
                <a:cubicBezTo>
                  <a:pt x="86" y="1933"/>
                  <a:pt x="0" y="1846"/>
                  <a:pt x="0" y="1739"/>
                </a:cubicBezTo>
                <a:lnTo>
                  <a:pt x="0" y="193"/>
                </a:lnTo>
              </a:path>
            </a:pathLst>
          </a:custGeom>
          <a:solidFill>
            <a:srgbClr val="FBE0CC"/>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rPr lang="en" sz="1800"/>
              <a:t>4.   Assign list to dictionary then dataframe</a:t>
            </a:r>
            <a:endParaRPr i="0" sz="1800" u="none">
              <a:solidFill>
                <a:srgbClr val="000000"/>
              </a:solidFill>
            </a:endParaRPr>
          </a:p>
        </p:txBody>
      </p:sp>
      <p:sp>
        <p:nvSpPr>
          <p:cNvPr id="136" name="Google Shape;136;p24"/>
          <p:cNvSpPr/>
          <p:nvPr/>
        </p:nvSpPr>
        <p:spPr>
          <a:xfrm>
            <a:off x="196325" y="4350675"/>
            <a:ext cx="5457827" cy="696912"/>
          </a:xfrm>
          <a:custGeom>
            <a:rect b="b" l="l" r="r" t="t"/>
            <a:pathLst>
              <a:path extrusionOk="0" h="1934" w="15162">
                <a:moveTo>
                  <a:pt x="0" y="193"/>
                </a:moveTo>
                <a:cubicBezTo>
                  <a:pt x="0" y="87"/>
                  <a:pt x="86" y="0"/>
                  <a:pt x="193" y="0"/>
                </a:cubicBezTo>
                <a:lnTo>
                  <a:pt x="14968" y="0"/>
                </a:lnTo>
                <a:cubicBezTo>
                  <a:pt x="15075" y="0"/>
                  <a:pt x="15161" y="87"/>
                  <a:pt x="15161" y="193"/>
                </a:cubicBezTo>
                <a:lnTo>
                  <a:pt x="15161" y="1739"/>
                </a:lnTo>
                <a:cubicBezTo>
                  <a:pt x="15161" y="1846"/>
                  <a:pt x="15075" y="1933"/>
                  <a:pt x="14968" y="1933"/>
                </a:cubicBezTo>
                <a:lnTo>
                  <a:pt x="193" y="1933"/>
                </a:lnTo>
                <a:cubicBezTo>
                  <a:pt x="86" y="1933"/>
                  <a:pt x="0" y="1846"/>
                  <a:pt x="0" y="1739"/>
                </a:cubicBezTo>
                <a:lnTo>
                  <a:pt x="0" y="193"/>
                </a:lnTo>
              </a:path>
            </a:pathLst>
          </a:custGeom>
          <a:solidFill>
            <a:srgbClr val="FBE0CC"/>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rPr lang="en" sz="1800"/>
              <a:t>5.   Filter dataframe and export as .csv file</a:t>
            </a:r>
            <a:endParaRPr i="0" sz="1800" u="none">
              <a:solidFill>
                <a:srgbClr val="000000"/>
              </a:solidFill>
            </a:endParaRPr>
          </a:p>
        </p:txBody>
      </p:sp>
      <p:sp>
        <p:nvSpPr>
          <p:cNvPr id="137" name="Google Shape;137;p24"/>
          <p:cNvSpPr txBox="1"/>
          <p:nvPr/>
        </p:nvSpPr>
        <p:spPr>
          <a:xfrm>
            <a:off x="5932000" y="273577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GitHub URL Link:</a:t>
            </a:r>
            <a:endParaRPr/>
          </a:p>
          <a:p>
            <a:pPr indent="0" lvl="0" marL="0" rtl="0" algn="l">
              <a:spcBef>
                <a:spcPts val="0"/>
              </a:spcBef>
              <a:spcAft>
                <a:spcPts val="0"/>
              </a:spcAft>
              <a:buNone/>
            </a:pPr>
            <a:r>
              <a:rPr lang="en" u="sng">
                <a:solidFill>
                  <a:schemeClr val="hlink"/>
                </a:solidFill>
                <a:hlinkClick r:id="rId4"/>
              </a:rPr>
              <a:t>https://github.com/darshanbennur9/SpaceX_Capstone_Project/blob/e249f78c50933a3118a77e42d3a345b6617fb1e3/jupyter-labs-spacex-data-collection-api_DB.ipynb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25"/>
          <p:cNvSpPr/>
          <p:nvPr/>
        </p:nvSpPr>
        <p:spPr>
          <a:xfrm>
            <a:off x="0" y="0"/>
            <a:ext cx="9144021" cy="5143516"/>
          </a:xfrm>
          <a:custGeom>
            <a:rect b="b" l="l" r="r" t="t"/>
            <a:pathLst>
              <a:path extrusionOk="0" h="19052" w="33868">
                <a:moveTo>
                  <a:pt x="0" y="19051"/>
                </a:moveTo>
                <a:lnTo>
                  <a:pt x="33867" y="19051"/>
                </a:lnTo>
                <a:lnTo>
                  <a:pt x="33867" y="0"/>
                </a:lnTo>
                <a:lnTo>
                  <a:pt x="0" y="0"/>
                </a:lnTo>
                <a:lnTo>
                  <a:pt x="0" y="19051"/>
                </a:lnTo>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pic>
        <p:nvPicPr>
          <p:cNvPr id="143" name="Google Shape;143;p25"/>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144" name="Google Shape;144;p25"/>
          <p:cNvSpPr txBox="1"/>
          <p:nvPr/>
        </p:nvSpPr>
        <p:spPr>
          <a:xfrm>
            <a:off x="69056" y="4088606"/>
            <a:ext cx="207300" cy="231000"/>
          </a:xfrm>
          <a:prstGeom prst="rect">
            <a:avLst/>
          </a:prstGeom>
          <a:noFill/>
          <a:ln>
            <a:noFill/>
          </a:ln>
        </p:spPr>
        <p:txBody>
          <a:bodyPr anchorCtr="0" anchor="t" bIns="0" lIns="0" spcFirstLastPara="1" rIns="0" wrap="square" tIns="14675">
            <a:noAutofit/>
          </a:bodyPr>
          <a:lstStyle/>
          <a:p>
            <a:pPr indent="0" lvl="0" marL="0" marR="0" rtl="0" algn="l">
              <a:lnSpc>
                <a:spcPct val="93000"/>
              </a:lnSpc>
              <a:spcBef>
                <a:spcPts val="0"/>
              </a:spcBef>
              <a:spcAft>
                <a:spcPts val="0"/>
              </a:spcAft>
              <a:buClr>
                <a:srgbClr val="9BAFB5"/>
              </a:buClr>
              <a:buSzPts val="1700"/>
              <a:buFont typeface="Arial"/>
              <a:buNone/>
            </a:pPr>
            <a:r>
              <a:rPr b="0" i="0" lang="en" sz="1700" u="none">
                <a:solidFill>
                  <a:srgbClr val="9BAFB5"/>
                </a:solidFill>
                <a:latin typeface="Arial"/>
                <a:ea typeface="Arial"/>
                <a:cs typeface="Arial"/>
                <a:sym typeface="Arial"/>
              </a:rPr>
              <a:t>•</a:t>
            </a:r>
            <a:endParaRPr sz="1100"/>
          </a:p>
        </p:txBody>
      </p:sp>
      <p:sp>
        <p:nvSpPr>
          <p:cNvPr id="145" name="Google Shape;145;p25"/>
          <p:cNvSpPr/>
          <p:nvPr/>
        </p:nvSpPr>
        <p:spPr>
          <a:xfrm>
            <a:off x="3875484" y="1475184"/>
            <a:ext cx="636985" cy="636985"/>
          </a:xfrm>
          <a:custGeom>
            <a:rect b="b" l="l" r="r" t="t"/>
            <a:pathLst>
              <a:path extrusionOk="0" h="2357" w="2357">
                <a:moveTo>
                  <a:pt x="0" y="1179"/>
                </a:moveTo>
                <a:cubicBezTo>
                  <a:pt x="0" y="528"/>
                  <a:pt x="527" y="0"/>
                  <a:pt x="1179" y="0"/>
                </a:cubicBezTo>
                <a:cubicBezTo>
                  <a:pt x="1829" y="0"/>
                  <a:pt x="2356" y="528"/>
                  <a:pt x="2356" y="1179"/>
                </a:cubicBezTo>
                <a:cubicBezTo>
                  <a:pt x="2356" y="1829"/>
                  <a:pt x="1829" y="2356"/>
                  <a:pt x="1179" y="2356"/>
                </a:cubicBezTo>
                <a:cubicBezTo>
                  <a:pt x="527" y="2356"/>
                  <a:pt x="0" y="1829"/>
                  <a:pt x="0" y="1179"/>
                </a:cubicBezTo>
              </a:path>
            </a:pathLst>
          </a:custGeom>
          <a:solidFill>
            <a:srgbClr val="980000"/>
          </a:solidFill>
          <a:ln cap="flat" cmpd="sng" w="126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46" name="Google Shape;146;p25"/>
          <p:cNvSpPr txBox="1"/>
          <p:nvPr/>
        </p:nvSpPr>
        <p:spPr>
          <a:xfrm>
            <a:off x="760809" y="465534"/>
            <a:ext cx="4575600" cy="408300"/>
          </a:xfrm>
          <a:prstGeom prst="rect">
            <a:avLst/>
          </a:prstGeom>
          <a:noFill/>
          <a:ln>
            <a:noFill/>
          </a:ln>
        </p:spPr>
        <p:txBody>
          <a:bodyPr anchorCtr="0" anchor="t" bIns="0" lIns="0" spcFirstLastPara="1" rIns="0" wrap="square" tIns="7025">
            <a:noAutofit/>
          </a:bodyPr>
          <a:lstStyle/>
          <a:p>
            <a:pPr indent="0" lvl="0" marL="0" marR="0" rtl="0" algn="l">
              <a:lnSpc>
                <a:spcPct val="98000"/>
              </a:lnSpc>
              <a:spcBef>
                <a:spcPts val="0"/>
              </a:spcBef>
              <a:spcAft>
                <a:spcPts val="0"/>
              </a:spcAft>
              <a:buClr>
                <a:srgbClr val="0B49CB"/>
              </a:buClr>
              <a:buSzPts val="2800"/>
              <a:buFont typeface="Arial"/>
              <a:buNone/>
            </a:pPr>
            <a:r>
              <a:rPr b="0" i="0" lang="en" sz="2800" u="none">
                <a:solidFill>
                  <a:srgbClr val="0B49CB"/>
                </a:solidFill>
                <a:latin typeface="Arial"/>
                <a:ea typeface="Arial"/>
                <a:cs typeface="Arial"/>
                <a:sym typeface="Arial"/>
              </a:rPr>
              <a:t>Data Collection - Scraping</a:t>
            </a:r>
            <a:endParaRPr sz="1100"/>
          </a:p>
        </p:txBody>
      </p:sp>
      <p:sp>
        <p:nvSpPr>
          <p:cNvPr id="147" name="Google Shape;147;p25"/>
          <p:cNvSpPr txBox="1"/>
          <p:nvPr/>
        </p:nvSpPr>
        <p:spPr>
          <a:xfrm>
            <a:off x="4168378" y="1535906"/>
            <a:ext cx="966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1 </a:t>
            </a:r>
            <a:endParaRPr sz="1100"/>
          </a:p>
        </p:txBody>
      </p:sp>
      <p:sp>
        <p:nvSpPr>
          <p:cNvPr id="148" name="Google Shape;148;p25"/>
          <p:cNvSpPr txBox="1"/>
          <p:nvPr/>
        </p:nvSpPr>
        <p:spPr>
          <a:xfrm>
            <a:off x="4010025" y="1637109"/>
            <a:ext cx="4596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.Getting </a:t>
            </a:r>
            <a:endParaRPr sz="1100"/>
          </a:p>
        </p:txBody>
      </p:sp>
      <p:sp>
        <p:nvSpPr>
          <p:cNvPr id="149" name="Google Shape;149;p25"/>
          <p:cNvSpPr txBox="1"/>
          <p:nvPr/>
        </p:nvSpPr>
        <p:spPr>
          <a:xfrm>
            <a:off x="3981450" y="1737122"/>
            <a:ext cx="5358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Response </a:t>
            </a:r>
            <a:endParaRPr sz="1100"/>
          </a:p>
        </p:txBody>
      </p:sp>
      <p:sp>
        <p:nvSpPr>
          <p:cNvPr id="150" name="Google Shape;150;p25"/>
          <p:cNvSpPr txBox="1"/>
          <p:nvPr/>
        </p:nvSpPr>
        <p:spPr>
          <a:xfrm>
            <a:off x="4082653" y="1837134"/>
            <a:ext cx="2784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f</a:t>
            </a:r>
            <a:r>
              <a:rPr b="1" i="0" lang="en" sz="800" u="none">
                <a:solidFill>
                  <a:srgbClr val="FFFFFF"/>
                </a:solidFill>
                <a:latin typeface="Gill Sans"/>
                <a:ea typeface="Gill Sans"/>
                <a:cs typeface="Gill Sans"/>
                <a:sym typeface="Gill Sans"/>
              </a:rPr>
              <a:t>r</a:t>
            </a:r>
            <a:r>
              <a:rPr b="1" i="0" lang="en" sz="800" u="none">
                <a:solidFill>
                  <a:srgbClr val="FFFFFF"/>
                </a:solidFill>
                <a:latin typeface="Gill Sans"/>
                <a:ea typeface="Gill Sans"/>
                <a:cs typeface="Gill Sans"/>
                <a:sym typeface="Gill Sans"/>
              </a:rPr>
              <a:t>om </a:t>
            </a:r>
            <a:endParaRPr sz="1100"/>
          </a:p>
        </p:txBody>
      </p:sp>
      <p:sp>
        <p:nvSpPr>
          <p:cNvPr id="151" name="Google Shape;151;p25"/>
          <p:cNvSpPr/>
          <p:nvPr/>
        </p:nvSpPr>
        <p:spPr>
          <a:xfrm>
            <a:off x="4524375" y="1872853"/>
            <a:ext cx="183357" cy="200026"/>
          </a:xfrm>
          <a:custGeom>
            <a:rect b="b" l="l" r="r" t="t"/>
            <a:pathLst>
              <a:path extrusionOk="0" h="741" w="678">
                <a:moveTo>
                  <a:pt x="184" y="26"/>
                </a:moveTo>
                <a:lnTo>
                  <a:pt x="476" y="148"/>
                </a:lnTo>
                <a:lnTo>
                  <a:pt x="538" y="0"/>
                </a:lnTo>
                <a:lnTo>
                  <a:pt x="677" y="491"/>
                </a:lnTo>
                <a:lnTo>
                  <a:pt x="231" y="740"/>
                </a:lnTo>
                <a:lnTo>
                  <a:pt x="292" y="592"/>
                </a:lnTo>
                <a:lnTo>
                  <a:pt x="0" y="471"/>
                </a:lnTo>
                <a:lnTo>
                  <a:pt x="184" y="26"/>
                </a:lnTo>
              </a:path>
            </a:pathLst>
          </a:custGeom>
          <a:solidFill>
            <a:srgbClr val="FACEA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52" name="Google Shape;152;p25"/>
          <p:cNvSpPr/>
          <p:nvPr/>
        </p:nvSpPr>
        <p:spPr>
          <a:xfrm>
            <a:off x="4761309" y="1839515"/>
            <a:ext cx="642939" cy="642939"/>
          </a:xfrm>
          <a:custGeom>
            <a:rect b="b" l="l" r="r" t="t"/>
            <a:pathLst>
              <a:path extrusionOk="0" h="2383" w="2383">
                <a:moveTo>
                  <a:pt x="0" y="1190"/>
                </a:moveTo>
                <a:cubicBezTo>
                  <a:pt x="0" y="533"/>
                  <a:pt x="534" y="0"/>
                  <a:pt x="1192" y="0"/>
                </a:cubicBezTo>
                <a:cubicBezTo>
                  <a:pt x="1849" y="0"/>
                  <a:pt x="2382" y="533"/>
                  <a:pt x="2382" y="1190"/>
                </a:cubicBezTo>
                <a:cubicBezTo>
                  <a:pt x="2382" y="1849"/>
                  <a:pt x="1849" y="2382"/>
                  <a:pt x="1192" y="2382"/>
                </a:cubicBezTo>
                <a:cubicBezTo>
                  <a:pt x="534" y="2382"/>
                  <a:pt x="0" y="1849"/>
                  <a:pt x="0" y="1190"/>
                </a:cubicBezTo>
              </a:path>
            </a:pathLst>
          </a:custGeom>
          <a:solidFill>
            <a:srgbClr val="F6A21D"/>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53" name="Google Shape;153;p25"/>
          <p:cNvSpPr/>
          <p:nvPr/>
        </p:nvSpPr>
        <p:spPr>
          <a:xfrm>
            <a:off x="4761309" y="1839515"/>
            <a:ext cx="642939" cy="642939"/>
          </a:xfrm>
          <a:custGeom>
            <a:rect b="b" l="l" r="r" t="t"/>
            <a:pathLst>
              <a:path extrusionOk="0" h="2383" w="2383">
                <a:moveTo>
                  <a:pt x="0" y="1190"/>
                </a:moveTo>
                <a:cubicBezTo>
                  <a:pt x="0" y="533"/>
                  <a:pt x="534" y="0"/>
                  <a:pt x="1192" y="0"/>
                </a:cubicBezTo>
                <a:cubicBezTo>
                  <a:pt x="1849" y="0"/>
                  <a:pt x="2382" y="533"/>
                  <a:pt x="2382" y="1190"/>
                </a:cubicBezTo>
                <a:cubicBezTo>
                  <a:pt x="2382" y="1849"/>
                  <a:pt x="1849" y="2382"/>
                  <a:pt x="1192" y="2382"/>
                </a:cubicBezTo>
                <a:cubicBezTo>
                  <a:pt x="534" y="2382"/>
                  <a:pt x="0" y="1849"/>
                  <a:pt x="0" y="1190"/>
                </a:cubicBezTo>
              </a:path>
            </a:pathLst>
          </a:custGeom>
          <a:solidFill>
            <a:srgbClr val="980000"/>
          </a:solidFill>
          <a:ln cap="flat" cmpd="sng" w="126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highlight>
                <a:srgbClr val="CC0000"/>
              </a:highlight>
              <a:latin typeface="Times New Roman"/>
              <a:ea typeface="Times New Roman"/>
              <a:cs typeface="Times New Roman"/>
              <a:sym typeface="Times New Roman"/>
            </a:endParaRPr>
          </a:p>
        </p:txBody>
      </p:sp>
      <p:sp>
        <p:nvSpPr>
          <p:cNvPr id="154" name="Google Shape;154;p25"/>
          <p:cNvSpPr txBox="1"/>
          <p:nvPr/>
        </p:nvSpPr>
        <p:spPr>
          <a:xfrm>
            <a:off x="4046934" y="1930003"/>
            <a:ext cx="3252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HTM</a:t>
            </a:r>
            <a:r>
              <a:rPr b="1" i="0" lang="en" sz="800" u="none">
                <a:solidFill>
                  <a:srgbClr val="FFFFFF"/>
                </a:solidFill>
                <a:latin typeface="Gill Sans"/>
                <a:ea typeface="Gill Sans"/>
                <a:cs typeface="Gill Sans"/>
                <a:sym typeface="Gill Sans"/>
              </a:rPr>
              <a:t>L</a:t>
            </a:r>
            <a:r>
              <a:rPr b="1" i="0" lang="en" sz="800" u="none">
                <a:solidFill>
                  <a:srgbClr val="FFFFFF"/>
                </a:solidFill>
                <a:latin typeface="Gill Sans"/>
                <a:ea typeface="Gill Sans"/>
                <a:cs typeface="Gill Sans"/>
                <a:sym typeface="Gill Sans"/>
              </a:rPr>
              <a:t> </a:t>
            </a:r>
            <a:endParaRPr sz="1100"/>
          </a:p>
        </p:txBody>
      </p:sp>
      <p:sp>
        <p:nvSpPr>
          <p:cNvPr id="155" name="Google Shape;155;p25"/>
          <p:cNvSpPr txBox="1"/>
          <p:nvPr/>
        </p:nvSpPr>
        <p:spPr>
          <a:xfrm>
            <a:off x="5043488" y="1905000"/>
            <a:ext cx="1320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2. </a:t>
            </a:r>
            <a:endParaRPr sz="1100"/>
          </a:p>
        </p:txBody>
      </p:sp>
      <p:sp>
        <p:nvSpPr>
          <p:cNvPr id="156" name="Google Shape;156;p25"/>
          <p:cNvSpPr txBox="1"/>
          <p:nvPr/>
        </p:nvSpPr>
        <p:spPr>
          <a:xfrm>
            <a:off x="4886325" y="2005013"/>
            <a:ext cx="4812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Creating </a:t>
            </a:r>
            <a:endParaRPr sz="1100"/>
          </a:p>
        </p:txBody>
      </p:sp>
      <p:sp>
        <p:nvSpPr>
          <p:cNvPr id="157" name="Google Shape;157;p25"/>
          <p:cNvSpPr txBox="1"/>
          <p:nvPr/>
        </p:nvSpPr>
        <p:spPr>
          <a:xfrm>
            <a:off x="4879181" y="2106215"/>
            <a:ext cx="4785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Beautiful</a:t>
            </a:r>
            <a:endParaRPr sz="1100"/>
          </a:p>
        </p:txBody>
      </p:sp>
      <p:sp>
        <p:nvSpPr>
          <p:cNvPr id="158" name="Google Shape;158;p25"/>
          <p:cNvSpPr txBox="1"/>
          <p:nvPr/>
        </p:nvSpPr>
        <p:spPr>
          <a:xfrm>
            <a:off x="4964906" y="2205038"/>
            <a:ext cx="2952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Soup </a:t>
            </a:r>
            <a:endParaRPr sz="1100"/>
          </a:p>
        </p:txBody>
      </p:sp>
      <p:sp>
        <p:nvSpPr>
          <p:cNvPr id="159" name="Google Shape;159;p25"/>
          <p:cNvSpPr/>
          <p:nvPr/>
        </p:nvSpPr>
        <p:spPr>
          <a:xfrm>
            <a:off x="5160169" y="2495550"/>
            <a:ext cx="200026" cy="183355"/>
          </a:xfrm>
          <a:custGeom>
            <a:rect b="b" l="l" r="r" t="t"/>
            <a:pathLst>
              <a:path extrusionOk="0" h="677" w="741">
                <a:moveTo>
                  <a:pt x="470" y="0"/>
                </a:moveTo>
                <a:lnTo>
                  <a:pt x="592" y="292"/>
                </a:lnTo>
                <a:lnTo>
                  <a:pt x="740" y="230"/>
                </a:lnTo>
                <a:lnTo>
                  <a:pt x="491" y="676"/>
                </a:lnTo>
                <a:lnTo>
                  <a:pt x="0" y="536"/>
                </a:lnTo>
                <a:lnTo>
                  <a:pt x="147" y="475"/>
                </a:lnTo>
                <a:lnTo>
                  <a:pt x="26" y="183"/>
                </a:lnTo>
                <a:lnTo>
                  <a:pt x="470" y="0"/>
                </a:lnTo>
              </a:path>
            </a:pathLst>
          </a:custGeom>
          <a:solidFill>
            <a:srgbClr val="FACEA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60" name="Google Shape;160;p25"/>
          <p:cNvSpPr/>
          <p:nvPr/>
        </p:nvSpPr>
        <p:spPr>
          <a:xfrm>
            <a:off x="5132784" y="2732484"/>
            <a:ext cx="636985" cy="636985"/>
          </a:xfrm>
          <a:custGeom>
            <a:rect b="b" l="l" r="r" t="t"/>
            <a:pathLst>
              <a:path extrusionOk="0" h="2357" w="2357">
                <a:moveTo>
                  <a:pt x="0" y="1178"/>
                </a:moveTo>
                <a:cubicBezTo>
                  <a:pt x="0" y="528"/>
                  <a:pt x="527" y="0"/>
                  <a:pt x="1178" y="0"/>
                </a:cubicBezTo>
                <a:cubicBezTo>
                  <a:pt x="1828" y="0"/>
                  <a:pt x="2356" y="528"/>
                  <a:pt x="2356" y="1178"/>
                </a:cubicBezTo>
                <a:cubicBezTo>
                  <a:pt x="2356" y="1828"/>
                  <a:pt x="1828" y="2356"/>
                  <a:pt x="1178" y="2356"/>
                </a:cubicBezTo>
                <a:cubicBezTo>
                  <a:pt x="527" y="2356"/>
                  <a:pt x="0" y="1828"/>
                  <a:pt x="0" y="1178"/>
                </a:cubicBezTo>
              </a:path>
            </a:pathLst>
          </a:custGeom>
          <a:solidFill>
            <a:srgbClr val="980000"/>
          </a:solidFill>
          <a:ln cap="flat" cmpd="sng" w="126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61" name="Google Shape;161;p25"/>
          <p:cNvSpPr txBox="1"/>
          <p:nvPr/>
        </p:nvSpPr>
        <p:spPr>
          <a:xfrm>
            <a:off x="4927997" y="2299097"/>
            <a:ext cx="3714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Object </a:t>
            </a:r>
            <a:endParaRPr sz="1100"/>
          </a:p>
        </p:txBody>
      </p:sp>
      <p:sp>
        <p:nvSpPr>
          <p:cNvPr id="162" name="Google Shape;162;p25"/>
          <p:cNvSpPr txBox="1"/>
          <p:nvPr/>
        </p:nvSpPr>
        <p:spPr>
          <a:xfrm>
            <a:off x="5232797" y="2895600"/>
            <a:ext cx="5559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3. Fi</a:t>
            </a:r>
            <a:r>
              <a:rPr b="1" i="0" lang="en" sz="800" u="none">
                <a:solidFill>
                  <a:srgbClr val="FFFFFF"/>
                </a:solidFill>
                <a:latin typeface="Gill Sans"/>
                <a:ea typeface="Gill Sans"/>
                <a:cs typeface="Gill Sans"/>
                <a:sym typeface="Gill Sans"/>
              </a:rPr>
              <a:t>n</a:t>
            </a:r>
            <a:r>
              <a:rPr b="1" i="0" lang="en" sz="800" u="none">
                <a:solidFill>
                  <a:srgbClr val="FFFFFF"/>
                </a:solidFill>
                <a:latin typeface="Gill Sans"/>
                <a:ea typeface="Gill Sans"/>
                <a:cs typeface="Gill Sans"/>
                <a:sym typeface="Gill Sans"/>
              </a:rPr>
              <a:t>ding </a:t>
            </a:r>
            <a:endParaRPr sz="1100"/>
          </a:p>
        </p:txBody>
      </p:sp>
      <p:sp>
        <p:nvSpPr>
          <p:cNvPr id="163" name="Google Shape;163;p25"/>
          <p:cNvSpPr/>
          <p:nvPr/>
        </p:nvSpPr>
        <p:spPr>
          <a:xfrm>
            <a:off x="5163740" y="3383756"/>
            <a:ext cx="200026" cy="183357"/>
          </a:xfrm>
          <a:custGeom>
            <a:rect b="b" l="l" r="r" t="t"/>
            <a:pathLst>
              <a:path extrusionOk="0" h="678" w="741">
                <a:moveTo>
                  <a:pt x="714" y="183"/>
                </a:moveTo>
                <a:lnTo>
                  <a:pt x="593" y="476"/>
                </a:lnTo>
                <a:lnTo>
                  <a:pt x="740" y="537"/>
                </a:lnTo>
                <a:lnTo>
                  <a:pt x="249" y="677"/>
                </a:lnTo>
                <a:lnTo>
                  <a:pt x="0" y="231"/>
                </a:lnTo>
                <a:lnTo>
                  <a:pt x="148" y="292"/>
                </a:lnTo>
                <a:lnTo>
                  <a:pt x="269" y="0"/>
                </a:lnTo>
                <a:lnTo>
                  <a:pt x="714" y="183"/>
                </a:lnTo>
              </a:path>
            </a:pathLst>
          </a:custGeom>
          <a:solidFill>
            <a:srgbClr val="FACEA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64" name="Google Shape;164;p25"/>
          <p:cNvSpPr/>
          <p:nvPr/>
        </p:nvSpPr>
        <p:spPr>
          <a:xfrm>
            <a:off x="4761309" y="3618309"/>
            <a:ext cx="642939" cy="642939"/>
          </a:xfrm>
          <a:custGeom>
            <a:rect b="b" l="l" r="r" t="t"/>
            <a:pathLst>
              <a:path extrusionOk="0" h="2383" w="2383">
                <a:moveTo>
                  <a:pt x="0" y="1190"/>
                </a:moveTo>
                <a:cubicBezTo>
                  <a:pt x="0" y="533"/>
                  <a:pt x="534" y="0"/>
                  <a:pt x="1192" y="0"/>
                </a:cubicBezTo>
                <a:cubicBezTo>
                  <a:pt x="1849" y="0"/>
                  <a:pt x="2382" y="533"/>
                  <a:pt x="2382" y="1190"/>
                </a:cubicBezTo>
                <a:cubicBezTo>
                  <a:pt x="2382" y="1848"/>
                  <a:pt x="1849" y="2382"/>
                  <a:pt x="1192" y="2382"/>
                </a:cubicBezTo>
                <a:cubicBezTo>
                  <a:pt x="534" y="2382"/>
                  <a:pt x="0" y="1848"/>
                  <a:pt x="0" y="1190"/>
                </a:cubicBezTo>
              </a:path>
            </a:pathLst>
          </a:custGeom>
          <a:solidFill>
            <a:srgbClr val="980000"/>
          </a:solidFill>
          <a:ln cap="flat" cmpd="sng" w="126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65" name="Google Shape;165;p25"/>
          <p:cNvSpPr txBox="1"/>
          <p:nvPr/>
        </p:nvSpPr>
        <p:spPr>
          <a:xfrm>
            <a:off x="5318522" y="2994422"/>
            <a:ext cx="3237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tables</a:t>
            </a:r>
            <a:endParaRPr sz="1100"/>
          </a:p>
        </p:txBody>
      </p:sp>
      <p:sp>
        <p:nvSpPr>
          <p:cNvPr id="166" name="Google Shape;166;p25"/>
          <p:cNvSpPr txBox="1"/>
          <p:nvPr/>
        </p:nvSpPr>
        <p:spPr>
          <a:xfrm>
            <a:off x="5043488" y="3734990"/>
            <a:ext cx="1320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4. </a:t>
            </a:r>
            <a:endParaRPr sz="1100"/>
          </a:p>
        </p:txBody>
      </p:sp>
      <p:sp>
        <p:nvSpPr>
          <p:cNvPr id="167" name="Google Shape;167;p25"/>
          <p:cNvSpPr txBox="1"/>
          <p:nvPr/>
        </p:nvSpPr>
        <p:spPr>
          <a:xfrm>
            <a:off x="4914900" y="3835003"/>
            <a:ext cx="4251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Getting </a:t>
            </a:r>
            <a:endParaRPr sz="1100"/>
          </a:p>
        </p:txBody>
      </p:sp>
      <p:sp>
        <p:nvSpPr>
          <p:cNvPr id="168" name="Google Shape;168;p25"/>
          <p:cNvSpPr txBox="1"/>
          <p:nvPr/>
        </p:nvSpPr>
        <p:spPr>
          <a:xfrm>
            <a:off x="4914900" y="3935015"/>
            <a:ext cx="4119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column </a:t>
            </a:r>
            <a:endParaRPr sz="1100"/>
          </a:p>
        </p:txBody>
      </p:sp>
      <p:sp>
        <p:nvSpPr>
          <p:cNvPr id="169" name="Google Shape;169;p25"/>
          <p:cNvSpPr/>
          <p:nvPr/>
        </p:nvSpPr>
        <p:spPr>
          <a:xfrm>
            <a:off x="4558903" y="4018359"/>
            <a:ext cx="183357" cy="200026"/>
          </a:xfrm>
          <a:custGeom>
            <a:rect b="b" l="l" r="r" t="t"/>
            <a:pathLst>
              <a:path extrusionOk="0" h="741" w="678">
                <a:moveTo>
                  <a:pt x="677" y="471"/>
                </a:moveTo>
                <a:lnTo>
                  <a:pt x="385" y="592"/>
                </a:lnTo>
                <a:lnTo>
                  <a:pt x="446" y="740"/>
                </a:lnTo>
                <a:lnTo>
                  <a:pt x="0" y="491"/>
                </a:lnTo>
                <a:lnTo>
                  <a:pt x="139" y="0"/>
                </a:lnTo>
                <a:lnTo>
                  <a:pt x="200" y="148"/>
                </a:lnTo>
                <a:lnTo>
                  <a:pt x="494" y="26"/>
                </a:lnTo>
                <a:lnTo>
                  <a:pt x="677" y="471"/>
                </a:lnTo>
              </a:path>
            </a:pathLst>
          </a:custGeom>
          <a:solidFill>
            <a:srgbClr val="FACEA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70" name="Google Shape;170;p25"/>
          <p:cNvSpPr/>
          <p:nvPr/>
        </p:nvSpPr>
        <p:spPr>
          <a:xfrm>
            <a:off x="3875484" y="3989784"/>
            <a:ext cx="636985" cy="635796"/>
          </a:xfrm>
          <a:custGeom>
            <a:rect b="b" l="l" r="r" t="t"/>
            <a:pathLst>
              <a:path extrusionOk="0" h="2356" w="2357">
                <a:moveTo>
                  <a:pt x="0" y="1178"/>
                </a:moveTo>
                <a:cubicBezTo>
                  <a:pt x="0" y="528"/>
                  <a:pt x="527" y="0"/>
                  <a:pt x="1179" y="0"/>
                </a:cubicBezTo>
                <a:cubicBezTo>
                  <a:pt x="1829" y="0"/>
                  <a:pt x="2356" y="528"/>
                  <a:pt x="2356" y="1178"/>
                </a:cubicBezTo>
                <a:cubicBezTo>
                  <a:pt x="2356" y="1828"/>
                  <a:pt x="1829" y="2355"/>
                  <a:pt x="1179" y="2355"/>
                </a:cubicBezTo>
                <a:cubicBezTo>
                  <a:pt x="527" y="2355"/>
                  <a:pt x="0" y="1828"/>
                  <a:pt x="0" y="1178"/>
                </a:cubicBezTo>
              </a:path>
            </a:pathLst>
          </a:custGeom>
          <a:solidFill>
            <a:srgbClr val="980000"/>
          </a:solidFill>
          <a:ln cap="flat" cmpd="sng" w="126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71" name="Google Shape;171;p25"/>
          <p:cNvSpPr txBox="1"/>
          <p:nvPr/>
        </p:nvSpPr>
        <p:spPr>
          <a:xfrm>
            <a:off x="4936331" y="4036219"/>
            <a:ext cx="3750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names </a:t>
            </a:r>
            <a:endParaRPr sz="1100"/>
          </a:p>
        </p:txBody>
      </p:sp>
      <p:sp>
        <p:nvSpPr>
          <p:cNvPr id="172" name="Google Shape;172;p25"/>
          <p:cNvSpPr txBox="1"/>
          <p:nvPr/>
        </p:nvSpPr>
        <p:spPr>
          <a:xfrm>
            <a:off x="4154090" y="4054078"/>
            <a:ext cx="1320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5. </a:t>
            </a:r>
            <a:endParaRPr sz="1100"/>
          </a:p>
        </p:txBody>
      </p:sp>
      <p:sp>
        <p:nvSpPr>
          <p:cNvPr id="173" name="Google Shape;173;p25"/>
          <p:cNvSpPr txBox="1"/>
          <p:nvPr/>
        </p:nvSpPr>
        <p:spPr>
          <a:xfrm>
            <a:off x="3995738" y="4154090"/>
            <a:ext cx="4785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Creation </a:t>
            </a:r>
            <a:endParaRPr sz="1100"/>
          </a:p>
        </p:txBody>
      </p:sp>
      <p:sp>
        <p:nvSpPr>
          <p:cNvPr id="174" name="Google Shape;174;p25"/>
          <p:cNvSpPr txBox="1"/>
          <p:nvPr/>
        </p:nvSpPr>
        <p:spPr>
          <a:xfrm>
            <a:off x="4146947" y="4254103"/>
            <a:ext cx="1371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of </a:t>
            </a:r>
            <a:endParaRPr sz="1100"/>
          </a:p>
        </p:txBody>
      </p:sp>
      <p:sp>
        <p:nvSpPr>
          <p:cNvPr id="175" name="Google Shape;175;p25"/>
          <p:cNvSpPr txBox="1"/>
          <p:nvPr/>
        </p:nvSpPr>
        <p:spPr>
          <a:xfrm>
            <a:off x="3988594" y="4354115"/>
            <a:ext cx="4692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dictionar</a:t>
            </a:r>
            <a:endParaRPr sz="1100"/>
          </a:p>
        </p:txBody>
      </p:sp>
      <p:sp>
        <p:nvSpPr>
          <p:cNvPr id="176" name="Google Shape;176;p25"/>
          <p:cNvSpPr/>
          <p:nvPr/>
        </p:nvSpPr>
        <p:spPr>
          <a:xfrm>
            <a:off x="3669506" y="4021931"/>
            <a:ext cx="183357" cy="200027"/>
          </a:xfrm>
          <a:custGeom>
            <a:rect b="b" l="l" r="r" t="t"/>
            <a:pathLst>
              <a:path extrusionOk="0" h="742" w="678">
                <a:moveTo>
                  <a:pt x="493" y="714"/>
                </a:moveTo>
                <a:lnTo>
                  <a:pt x="200" y="593"/>
                </a:lnTo>
                <a:lnTo>
                  <a:pt x="139" y="741"/>
                </a:lnTo>
                <a:lnTo>
                  <a:pt x="0" y="249"/>
                </a:lnTo>
                <a:lnTo>
                  <a:pt x="446" y="0"/>
                </a:lnTo>
                <a:lnTo>
                  <a:pt x="385" y="148"/>
                </a:lnTo>
                <a:lnTo>
                  <a:pt x="677" y="270"/>
                </a:lnTo>
                <a:lnTo>
                  <a:pt x="493" y="714"/>
                </a:lnTo>
              </a:path>
            </a:pathLst>
          </a:custGeom>
          <a:solidFill>
            <a:srgbClr val="FACEA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77" name="Google Shape;177;p25"/>
          <p:cNvSpPr/>
          <p:nvPr/>
        </p:nvSpPr>
        <p:spPr>
          <a:xfrm>
            <a:off x="2982515" y="3618309"/>
            <a:ext cx="642939" cy="642939"/>
          </a:xfrm>
          <a:custGeom>
            <a:rect b="b" l="l" r="r" t="t"/>
            <a:pathLst>
              <a:path extrusionOk="0" h="2383" w="2383">
                <a:moveTo>
                  <a:pt x="0" y="1190"/>
                </a:moveTo>
                <a:cubicBezTo>
                  <a:pt x="0" y="533"/>
                  <a:pt x="533" y="0"/>
                  <a:pt x="1191" y="0"/>
                </a:cubicBezTo>
                <a:cubicBezTo>
                  <a:pt x="1848" y="0"/>
                  <a:pt x="2382" y="533"/>
                  <a:pt x="2382" y="1190"/>
                </a:cubicBezTo>
                <a:cubicBezTo>
                  <a:pt x="2382" y="1848"/>
                  <a:pt x="1848" y="2382"/>
                  <a:pt x="1191" y="2382"/>
                </a:cubicBezTo>
                <a:cubicBezTo>
                  <a:pt x="533" y="2382"/>
                  <a:pt x="0" y="1848"/>
                  <a:pt x="0" y="1190"/>
                </a:cubicBezTo>
              </a:path>
            </a:pathLst>
          </a:custGeom>
          <a:solidFill>
            <a:srgbClr val="980000"/>
          </a:solidFill>
          <a:ln cap="flat" cmpd="sng" w="126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78" name="Google Shape;178;p25"/>
          <p:cNvSpPr txBox="1"/>
          <p:nvPr/>
        </p:nvSpPr>
        <p:spPr>
          <a:xfrm>
            <a:off x="4168378" y="4446984"/>
            <a:ext cx="930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y </a:t>
            </a:r>
            <a:endParaRPr sz="1100"/>
          </a:p>
        </p:txBody>
      </p:sp>
      <p:sp>
        <p:nvSpPr>
          <p:cNvPr id="179" name="Google Shape;179;p25"/>
          <p:cNvSpPr txBox="1"/>
          <p:nvPr/>
        </p:nvSpPr>
        <p:spPr>
          <a:xfrm>
            <a:off x="3263503" y="3734990"/>
            <a:ext cx="1320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6. </a:t>
            </a:r>
            <a:endParaRPr sz="1100"/>
          </a:p>
        </p:txBody>
      </p:sp>
      <p:sp>
        <p:nvSpPr>
          <p:cNvPr id="180" name="Google Shape;180;p25"/>
          <p:cNvSpPr txBox="1"/>
          <p:nvPr/>
        </p:nvSpPr>
        <p:spPr>
          <a:xfrm>
            <a:off x="3084909" y="3835003"/>
            <a:ext cx="4989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Appendin</a:t>
            </a:r>
            <a:endParaRPr sz="1100"/>
          </a:p>
        </p:txBody>
      </p:sp>
      <p:sp>
        <p:nvSpPr>
          <p:cNvPr id="181" name="Google Shape;181;p25"/>
          <p:cNvSpPr txBox="1"/>
          <p:nvPr/>
        </p:nvSpPr>
        <p:spPr>
          <a:xfrm>
            <a:off x="3106340" y="3935015"/>
            <a:ext cx="5085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g data to </a:t>
            </a:r>
            <a:endParaRPr sz="1100"/>
          </a:p>
        </p:txBody>
      </p:sp>
      <p:sp>
        <p:nvSpPr>
          <p:cNvPr id="182" name="Google Shape;182;p25"/>
          <p:cNvSpPr/>
          <p:nvPr/>
        </p:nvSpPr>
        <p:spPr>
          <a:xfrm>
            <a:off x="3017044" y="3417094"/>
            <a:ext cx="200026" cy="183357"/>
          </a:xfrm>
          <a:custGeom>
            <a:rect b="b" l="l" r="r" t="t"/>
            <a:pathLst>
              <a:path extrusionOk="0" h="678" w="741">
                <a:moveTo>
                  <a:pt x="269" y="677"/>
                </a:moveTo>
                <a:lnTo>
                  <a:pt x="148" y="384"/>
                </a:lnTo>
                <a:lnTo>
                  <a:pt x="0" y="445"/>
                </a:lnTo>
                <a:lnTo>
                  <a:pt x="248" y="0"/>
                </a:lnTo>
                <a:lnTo>
                  <a:pt x="740" y="139"/>
                </a:lnTo>
                <a:lnTo>
                  <a:pt x="592" y="200"/>
                </a:lnTo>
                <a:lnTo>
                  <a:pt x="713" y="492"/>
                </a:lnTo>
                <a:lnTo>
                  <a:pt x="269" y="677"/>
                </a:lnTo>
              </a:path>
            </a:pathLst>
          </a:custGeom>
          <a:solidFill>
            <a:srgbClr val="FACEA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83" name="Google Shape;183;p25"/>
          <p:cNvSpPr/>
          <p:nvPr/>
        </p:nvSpPr>
        <p:spPr>
          <a:xfrm>
            <a:off x="2547500" y="2732475"/>
            <a:ext cx="848001" cy="642948"/>
          </a:xfrm>
          <a:custGeom>
            <a:rect b="b" l="l" r="r" t="t"/>
            <a:pathLst>
              <a:path extrusionOk="0" h="2357" w="2356">
                <a:moveTo>
                  <a:pt x="0" y="1178"/>
                </a:moveTo>
                <a:cubicBezTo>
                  <a:pt x="0" y="528"/>
                  <a:pt x="527" y="0"/>
                  <a:pt x="1178" y="0"/>
                </a:cubicBezTo>
                <a:cubicBezTo>
                  <a:pt x="1828" y="0"/>
                  <a:pt x="2355" y="528"/>
                  <a:pt x="2355" y="1178"/>
                </a:cubicBezTo>
                <a:cubicBezTo>
                  <a:pt x="2355" y="1828"/>
                  <a:pt x="1828" y="2356"/>
                  <a:pt x="1178" y="2356"/>
                </a:cubicBezTo>
                <a:cubicBezTo>
                  <a:pt x="527" y="2356"/>
                  <a:pt x="0" y="1828"/>
                  <a:pt x="0" y="1178"/>
                </a:cubicBezTo>
              </a:path>
            </a:pathLst>
          </a:custGeom>
          <a:solidFill>
            <a:srgbClr val="980000"/>
          </a:solidFill>
          <a:ln cap="flat" cmpd="sng" w="126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84" name="Google Shape;184;p25"/>
          <p:cNvSpPr txBox="1"/>
          <p:nvPr/>
        </p:nvSpPr>
        <p:spPr>
          <a:xfrm>
            <a:off x="3206353" y="4036219"/>
            <a:ext cx="2727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keys </a:t>
            </a:r>
            <a:endParaRPr sz="1100"/>
          </a:p>
        </p:txBody>
      </p:sp>
      <p:sp>
        <p:nvSpPr>
          <p:cNvPr id="185" name="Google Shape;185;p25"/>
          <p:cNvSpPr txBox="1"/>
          <p:nvPr/>
        </p:nvSpPr>
        <p:spPr>
          <a:xfrm>
            <a:off x="2895600" y="2695575"/>
            <a:ext cx="1320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7. </a:t>
            </a:r>
            <a:endParaRPr sz="1100"/>
          </a:p>
        </p:txBody>
      </p:sp>
      <p:sp>
        <p:nvSpPr>
          <p:cNvPr id="186" name="Google Shape;186;p25"/>
          <p:cNvSpPr txBox="1"/>
          <p:nvPr/>
        </p:nvSpPr>
        <p:spPr>
          <a:xfrm>
            <a:off x="2738438" y="2795588"/>
            <a:ext cx="4440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Converti</a:t>
            </a:r>
            <a:endParaRPr sz="1100"/>
          </a:p>
        </p:txBody>
      </p:sp>
      <p:sp>
        <p:nvSpPr>
          <p:cNvPr id="187" name="Google Shape;187;p25"/>
          <p:cNvSpPr txBox="1"/>
          <p:nvPr/>
        </p:nvSpPr>
        <p:spPr>
          <a:xfrm>
            <a:off x="2881313" y="2896790"/>
            <a:ext cx="1656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ng </a:t>
            </a:r>
            <a:endParaRPr sz="1100"/>
          </a:p>
        </p:txBody>
      </p:sp>
      <p:sp>
        <p:nvSpPr>
          <p:cNvPr id="188" name="Google Shape;188;p25"/>
          <p:cNvSpPr txBox="1"/>
          <p:nvPr/>
        </p:nvSpPr>
        <p:spPr>
          <a:xfrm>
            <a:off x="2731294" y="2995613"/>
            <a:ext cx="4692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dictionar</a:t>
            </a:r>
            <a:endParaRPr sz="1100"/>
          </a:p>
        </p:txBody>
      </p:sp>
      <p:sp>
        <p:nvSpPr>
          <p:cNvPr id="189" name="Google Shape;189;p25"/>
          <p:cNvSpPr txBox="1"/>
          <p:nvPr/>
        </p:nvSpPr>
        <p:spPr>
          <a:xfrm>
            <a:off x="2845594" y="3089672"/>
            <a:ext cx="2334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y to </a:t>
            </a:r>
            <a:endParaRPr sz="1100"/>
          </a:p>
        </p:txBody>
      </p:sp>
      <p:sp>
        <p:nvSpPr>
          <p:cNvPr id="190" name="Google Shape;190;p25"/>
          <p:cNvSpPr txBox="1"/>
          <p:nvPr/>
        </p:nvSpPr>
        <p:spPr>
          <a:xfrm>
            <a:off x="2731294" y="3189684"/>
            <a:ext cx="4821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datafra</a:t>
            </a:r>
            <a:r>
              <a:rPr b="1" i="0" lang="en" sz="800" u="none">
                <a:solidFill>
                  <a:srgbClr val="FFFFFF"/>
                </a:solidFill>
                <a:latin typeface="Gill Sans"/>
                <a:ea typeface="Gill Sans"/>
                <a:cs typeface="Gill Sans"/>
                <a:sym typeface="Gill Sans"/>
              </a:rPr>
              <a:t>m</a:t>
            </a:r>
            <a:endParaRPr sz="1100"/>
          </a:p>
        </p:txBody>
      </p:sp>
      <p:sp>
        <p:nvSpPr>
          <p:cNvPr id="191" name="Google Shape;191;p25"/>
          <p:cNvSpPr/>
          <p:nvPr/>
        </p:nvSpPr>
        <p:spPr>
          <a:xfrm>
            <a:off x="3013472" y="2528888"/>
            <a:ext cx="200026" cy="183357"/>
          </a:xfrm>
          <a:custGeom>
            <a:rect b="b" l="l" r="r" t="t"/>
            <a:pathLst>
              <a:path extrusionOk="0" h="678" w="741">
                <a:moveTo>
                  <a:pt x="27" y="494"/>
                </a:moveTo>
                <a:lnTo>
                  <a:pt x="148" y="200"/>
                </a:lnTo>
                <a:lnTo>
                  <a:pt x="0" y="139"/>
                </a:lnTo>
                <a:lnTo>
                  <a:pt x="492" y="0"/>
                </a:lnTo>
                <a:lnTo>
                  <a:pt x="740" y="447"/>
                </a:lnTo>
                <a:lnTo>
                  <a:pt x="592" y="384"/>
                </a:lnTo>
                <a:lnTo>
                  <a:pt x="471" y="677"/>
                </a:lnTo>
                <a:lnTo>
                  <a:pt x="27" y="494"/>
                </a:lnTo>
              </a:path>
            </a:pathLst>
          </a:custGeom>
          <a:solidFill>
            <a:srgbClr val="FACEA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92" name="Google Shape;192;p25"/>
          <p:cNvSpPr/>
          <p:nvPr/>
        </p:nvSpPr>
        <p:spPr>
          <a:xfrm>
            <a:off x="2982515" y="1839515"/>
            <a:ext cx="642939" cy="642939"/>
          </a:xfrm>
          <a:custGeom>
            <a:rect b="b" l="l" r="r" t="t"/>
            <a:pathLst>
              <a:path extrusionOk="0" h="2383" w="2383">
                <a:moveTo>
                  <a:pt x="0" y="1190"/>
                </a:moveTo>
                <a:cubicBezTo>
                  <a:pt x="0" y="533"/>
                  <a:pt x="533" y="0"/>
                  <a:pt x="1191" y="0"/>
                </a:cubicBezTo>
                <a:cubicBezTo>
                  <a:pt x="1848" y="0"/>
                  <a:pt x="2382" y="533"/>
                  <a:pt x="2382" y="1190"/>
                </a:cubicBezTo>
                <a:cubicBezTo>
                  <a:pt x="2382" y="1849"/>
                  <a:pt x="1848" y="2382"/>
                  <a:pt x="1191" y="2382"/>
                </a:cubicBezTo>
                <a:cubicBezTo>
                  <a:pt x="533" y="2382"/>
                  <a:pt x="0" y="1849"/>
                  <a:pt x="0" y="1190"/>
                </a:cubicBezTo>
              </a:path>
            </a:pathLst>
          </a:custGeom>
          <a:solidFill>
            <a:srgbClr val="980000"/>
          </a:solidFill>
          <a:ln cap="flat" cmpd="sng" w="126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93" name="Google Shape;193;p25"/>
          <p:cNvSpPr txBox="1"/>
          <p:nvPr/>
        </p:nvSpPr>
        <p:spPr>
          <a:xfrm>
            <a:off x="2909888" y="3289696"/>
            <a:ext cx="951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e </a:t>
            </a:r>
            <a:endParaRPr sz="1100"/>
          </a:p>
        </p:txBody>
      </p:sp>
      <p:sp>
        <p:nvSpPr>
          <p:cNvPr id="194" name="Google Shape;194;p25"/>
          <p:cNvSpPr txBox="1"/>
          <p:nvPr/>
        </p:nvSpPr>
        <p:spPr>
          <a:xfrm>
            <a:off x="3263503" y="2005013"/>
            <a:ext cx="1320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8. </a:t>
            </a:r>
            <a:endParaRPr sz="1100"/>
          </a:p>
        </p:txBody>
      </p:sp>
      <p:sp>
        <p:nvSpPr>
          <p:cNvPr id="195" name="Google Shape;195;p25"/>
          <p:cNvSpPr txBox="1"/>
          <p:nvPr/>
        </p:nvSpPr>
        <p:spPr>
          <a:xfrm>
            <a:off x="3092053" y="2105025"/>
            <a:ext cx="4917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Datafram</a:t>
            </a:r>
            <a:endParaRPr sz="1100"/>
          </a:p>
        </p:txBody>
      </p:sp>
      <p:sp>
        <p:nvSpPr>
          <p:cNvPr id="196" name="Google Shape;196;p25"/>
          <p:cNvSpPr/>
          <p:nvPr/>
        </p:nvSpPr>
        <p:spPr>
          <a:xfrm>
            <a:off x="3636169" y="1876425"/>
            <a:ext cx="183357" cy="200026"/>
          </a:xfrm>
          <a:custGeom>
            <a:rect b="b" l="l" r="r" t="t"/>
            <a:pathLst>
              <a:path extrusionOk="0" h="741" w="678">
                <a:moveTo>
                  <a:pt x="0" y="270"/>
                </a:moveTo>
                <a:lnTo>
                  <a:pt x="292" y="149"/>
                </a:lnTo>
                <a:lnTo>
                  <a:pt x="231" y="0"/>
                </a:lnTo>
                <a:lnTo>
                  <a:pt x="677" y="250"/>
                </a:lnTo>
                <a:lnTo>
                  <a:pt x="538" y="740"/>
                </a:lnTo>
                <a:lnTo>
                  <a:pt x="477" y="593"/>
                </a:lnTo>
                <a:lnTo>
                  <a:pt x="184" y="714"/>
                </a:lnTo>
                <a:lnTo>
                  <a:pt x="0" y="270"/>
                </a:lnTo>
              </a:path>
            </a:pathLst>
          </a:custGeom>
          <a:solidFill>
            <a:srgbClr val="FACEAB"/>
          </a:solidFill>
          <a:ln>
            <a:noFill/>
          </a:ln>
        </p:spPr>
        <p:txBody>
          <a:bodyPr anchorCtr="0" anchor="ctr" bIns="34275" lIns="68575" spcFirstLastPara="1" rIns="68575" wrap="square" tIns="34275">
            <a:noAutofit/>
          </a:bodyPr>
          <a:lstStyle/>
          <a:p>
            <a:pPr indent="0" lvl="0" marL="0" marR="0" rtl="0" algn="l">
              <a:lnSpc>
                <a:spcPct val="93000"/>
              </a:lnSpc>
              <a:spcBef>
                <a:spcPts val="0"/>
              </a:spcBef>
              <a:spcAft>
                <a:spcPts val="0"/>
              </a:spcAft>
              <a:buNone/>
            </a:pPr>
            <a:r>
              <a:t/>
            </a:r>
            <a:endParaRPr b="0" i="0" sz="1800" u="none">
              <a:solidFill>
                <a:srgbClr val="000000"/>
              </a:solidFill>
              <a:latin typeface="Times New Roman"/>
              <a:ea typeface="Times New Roman"/>
              <a:cs typeface="Times New Roman"/>
              <a:sym typeface="Times New Roman"/>
            </a:endParaRPr>
          </a:p>
        </p:txBody>
      </p:sp>
      <p:sp>
        <p:nvSpPr>
          <p:cNvPr id="197" name="Google Shape;197;p25"/>
          <p:cNvSpPr txBox="1"/>
          <p:nvPr/>
        </p:nvSpPr>
        <p:spPr>
          <a:xfrm>
            <a:off x="3092053" y="2205038"/>
            <a:ext cx="509700" cy="107100"/>
          </a:xfrm>
          <a:prstGeom prst="rect">
            <a:avLst/>
          </a:prstGeom>
          <a:noFill/>
          <a:ln>
            <a:noFill/>
          </a:ln>
        </p:spPr>
        <p:txBody>
          <a:bodyPr anchorCtr="0" anchor="t" bIns="0" lIns="0" spcFirstLastPara="1" rIns="0" wrap="square" tIns="1900">
            <a:noAutofit/>
          </a:bodyPr>
          <a:lstStyle/>
          <a:p>
            <a:pPr indent="0" lvl="0" marL="0" marR="0" rtl="0" algn="l">
              <a:lnSpc>
                <a:spcPct val="98000"/>
              </a:lnSpc>
              <a:spcBef>
                <a:spcPts val="0"/>
              </a:spcBef>
              <a:spcAft>
                <a:spcPts val="0"/>
              </a:spcAft>
              <a:buClr>
                <a:srgbClr val="FFFFFF"/>
              </a:buClr>
              <a:buSzPts val="800"/>
              <a:buFont typeface="Gill Sans"/>
              <a:buNone/>
            </a:pPr>
            <a:r>
              <a:rPr b="1" i="0" lang="en" sz="800" u="none">
                <a:solidFill>
                  <a:srgbClr val="FFFFFF"/>
                </a:solidFill>
                <a:latin typeface="Gill Sans"/>
                <a:ea typeface="Gill Sans"/>
                <a:cs typeface="Gill Sans"/>
                <a:sym typeface="Gill Sans"/>
              </a:rPr>
              <a:t>e to .CSV </a:t>
            </a:r>
            <a:endParaRPr sz="1100"/>
          </a:p>
        </p:txBody>
      </p:sp>
      <p:sp>
        <p:nvSpPr>
          <p:cNvPr id="198" name="Google Shape;198;p25"/>
          <p:cNvSpPr txBox="1"/>
          <p:nvPr>
            <p:ph idx="12" type="sldNum"/>
          </p:nvPr>
        </p:nvSpPr>
        <p:spPr>
          <a:xfrm>
            <a:off x="7522334" y="4796585"/>
            <a:ext cx="1543200" cy="225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25"/>
          <p:cNvSpPr txBox="1"/>
          <p:nvPr/>
        </p:nvSpPr>
        <p:spPr>
          <a:xfrm>
            <a:off x="5988925" y="115192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Github URL Link:</a:t>
            </a:r>
            <a:endParaRPr/>
          </a:p>
          <a:p>
            <a:pPr indent="0" lvl="0" marL="0" rtl="0" algn="l">
              <a:spcBef>
                <a:spcPts val="0"/>
              </a:spcBef>
              <a:spcAft>
                <a:spcPts val="0"/>
              </a:spcAft>
              <a:buNone/>
            </a:pPr>
            <a:r>
              <a:rPr lang="en" u="sng">
                <a:solidFill>
                  <a:schemeClr val="hlink"/>
                </a:solidFill>
                <a:hlinkClick r:id="rId4"/>
              </a:rPr>
              <a:t>https://github.com/darshanbennur9/SpaceX_Capstone_Project/blob/e249f78c50933a3118a77e42d3a345b6617fb1e3/jupyter-labs-webscraping_DB.ipynb</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